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6" r:id="rId2"/>
    <p:sldId id="325"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314"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12" r:id="rId47"/>
    <p:sldId id="326" r:id="rId48"/>
    <p:sldId id="310" r:id="rId49"/>
    <p:sldId id="311" r:id="rId50"/>
    <p:sldId id="313" r:id="rId51"/>
    <p:sldId id="315" r:id="rId52"/>
    <p:sldId id="316" r:id="rId53"/>
    <p:sldId id="318" r:id="rId54"/>
    <p:sldId id="317" r:id="rId55"/>
    <p:sldId id="319" r:id="rId56"/>
    <p:sldId id="320" r:id="rId57"/>
    <p:sldId id="321" r:id="rId58"/>
    <p:sldId id="322" r:id="rId59"/>
    <p:sldId id="323" r:id="rId60"/>
    <p:sldId id="303" r:id="rId61"/>
    <p:sldId id="304" r:id="rId62"/>
    <p:sldId id="305" r:id="rId63"/>
    <p:sldId id="306" r:id="rId64"/>
    <p:sldId id="307" r:id="rId65"/>
    <p:sldId id="308" r:id="rId66"/>
    <p:sldId id="309" r:id="rId67"/>
    <p:sldId id="327" r:id="rId68"/>
    <p:sldId id="334" r:id="rId69"/>
    <p:sldId id="333" r:id="rId70"/>
    <p:sldId id="332" r:id="rId71"/>
    <p:sldId id="331" r:id="rId72"/>
    <p:sldId id="330" r:id="rId73"/>
    <p:sldId id="329" r:id="rId74"/>
    <p:sldId id="328" r:id="rId75"/>
    <p:sldId id="336" r:id="rId76"/>
    <p:sldId id="335" r:id="rId77"/>
    <p:sldId id="324" r:id="rId7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60"/>
      </p:cViewPr>
      <p:guideLst>
        <p:guide orient="horz" pos="2160"/>
        <p:guide pos="2880"/>
      </p:guideLst>
    </p:cSldViewPr>
  </p:slideViewPr>
  <p:notesTextViewPr>
    <p:cViewPr>
      <p:scale>
        <a:sx n="100" d="100"/>
        <a:sy n="100" d="100"/>
      </p:scale>
      <p:origin x="0" y="0"/>
    </p:cViewPr>
  </p:notesTextViewPr>
  <p:sorterViewPr>
    <p:cViewPr>
      <p:scale>
        <a:sx n="41" d="100"/>
        <a:sy n="41" d="100"/>
      </p:scale>
      <p:origin x="0" y="137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4E98DB9-96FA-4978-96A7-E9A5A50CBEB7}" type="datetimeFigureOut">
              <a:rPr lang="en-US" smtClean="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B10C08-2EE8-4649-9031-8B1EA415D1E6}"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E98DB9-96FA-4978-96A7-E9A5A50CBEB7}" type="datetimeFigureOut">
              <a:rPr lang="en-US" smtClean="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B10C08-2EE8-4649-9031-8B1EA415D1E6}"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E98DB9-96FA-4978-96A7-E9A5A50CBEB7}" type="datetimeFigureOut">
              <a:rPr lang="en-US" smtClean="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B10C08-2EE8-4649-9031-8B1EA415D1E6}"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4E98DB9-96FA-4978-96A7-E9A5A50CBEB7}" type="datetimeFigureOut">
              <a:rPr lang="en-US" smtClean="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B10C08-2EE8-4649-9031-8B1EA415D1E6}" type="slidenum">
              <a:rPr lang="en-US" smtClean="0"/>
              <a:pPr/>
              <a:t>‹#›</a:t>
            </a:fld>
            <a:endParaRPr lang="en-US" dirty="0"/>
          </a:p>
        </p:txBody>
      </p:sp>
      <p:pic>
        <p:nvPicPr>
          <p:cNvPr id="7" name="Picture 3" descr="C:\Documents and Settings\1SG Sumpter\My Documents\My Pictures\image001.gif"/>
          <p:cNvPicPr>
            <a:picLocks noChangeAspect="1" noChangeArrowheads="1"/>
          </p:cNvPicPr>
          <p:nvPr userDrawn="1"/>
        </p:nvPicPr>
        <p:blipFill>
          <a:blip r:embed="rId2" cstate="print"/>
          <a:srcRect/>
          <a:stretch>
            <a:fillRect/>
          </a:stretch>
        </p:blipFill>
        <p:spPr bwMode="auto">
          <a:xfrm>
            <a:off x="15765" y="0"/>
            <a:ext cx="1143000" cy="1344706"/>
          </a:xfrm>
          <a:prstGeom prst="rect">
            <a:avLst/>
          </a:prstGeom>
          <a:noFill/>
        </p:spPr>
      </p:pic>
      <p:pic>
        <p:nvPicPr>
          <p:cNvPr id="8" name="Picture 2" descr="C:\Documents and Settings\1SG Sumpter\My Documents\My Pictures\coin.png"/>
          <p:cNvPicPr>
            <a:picLocks noChangeAspect="1" noChangeArrowheads="1"/>
          </p:cNvPicPr>
          <p:nvPr userDrawn="1"/>
        </p:nvPicPr>
        <p:blipFill>
          <a:blip r:embed="rId3" cstate="print"/>
          <a:srcRect/>
          <a:stretch>
            <a:fillRect/>
          </a:stretch>
        </p:blipFill>
        <p:spPr bwMode="auto">
          <a:xfrm>
            <a:off x="7847286" y="0"/>
            <a:ext cx="1295400" cy="1295400"/>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E98DB9-96FA-4978-96A7-E9A5A50CBEB7}" type="datetimeFigureOut">
              <a:rPr lang="en-US" smtClean="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B10C08-2EE8-4649-9031-8B1EA415D1E6}"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E98DB9-96FA-4978-96A7-E9A5A50CBEB7}" type="datetimeFigureOut">
              <a:rPr lang="en-US" smtClean="0"/>
              <a:pPr/>
              <a:t>10/16/2019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B10C08-2EE8-4649-9031-8B1EA415D1E6}"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E98DB9-96FA-4978-96A7-E9A5A50CBEB7}" type="datetimeFigureOut">
              <a:rPr lang="en-US" smtClean="0"/>
              <a:pPr/>
              <a:t>10/16/2019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7B10C08-2EE8-4649-9031-8B1EA415D1E6}"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E98DB9-96FA-4978-96A7-E9A5A50CBEB7}" type="datetimeFigureOut">
              <a:rPr lang="en-US" smtClean="0"/>
              <a:pPr/>
              <a:t>10/16/2019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7B10C08-2EE8-4649-9031-8B1EA415D1E6}"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E98DB9-96FA-4978-96A7-E9A5A50CBEB7}" type="datetimeFigureOut">
              <a:rPr lang="en-US" smtClean="0"/>
              <a:pPr/>
              <a:t>10/16/2019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7B10C08-2EE8-4649-9031-8B1EA415D1E6}"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E98DB9-96FA-4978-96A7-E9A5A50CBEB7}" type="datetimeFigureOut">
              <a:rPr lang="en-US" smtClean="0"/>
              <a:pPr/>
              <a:t>10/16/2019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B10C08-2EE8-4649-9031-8B1EA415D1E6}"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E98DB9-96FA-4978-96A7-E9A5A50CBEB7}" type="datetimeFigureOut">
              <a:rPr lang="en-US" smtClean="0"/>
              <a:pPr/>
              <a:t>10/16/2019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B10C08-2EE8-4649-9031-8B1EA415D1E6}"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E98DB9-96FA-4978-96A7-E9A5A50CBEB7}" type="datetimeFigureOut">
              <a:rPr lang="en-US" smtClean="0"/>
              <a:pPr/>
              <a:t>10/16/2019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B10C08-2EE8-4649-9031-8B1EA415D1E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conoveru.com/jrotc-instructors" TargetMode="External"/><Relationship Id="rId2" Type="http://schemas.openxmlformats.org/officeDocument/2006/relationships/hyperlink" Target="http://www.jrotccmhelp@gmail.co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hyperlink" Target="https://conoveru.conovercompany.com/how-do-i-view-user-or-student-reports/" TargetMode="External"/><Relationship Id="rId13" Type="http://schemas.openxmlformats.org/officeDocument/2006/relationships/hyperlink" Target="https://conoveru.conovercompany.com/how-do-i-delete-a-user-or-account/" TargetMode="External"/><Relationship Id="rId3" Type="http://schemas.openxmlformats.org/officeDocument/2006/relationships/hyperlink" Target="https://conoveru.conovercompany.com/how-do-i-turn-on-the-audio-or-text-to-speech/" TargetMode="External"/><Relationship Id="rId7" Type="http://schemas.openxmlformats.org/officeDocument/2006/relationships/hyperlink" Target="https://conoveru.conovercompany.com/how-do-i-unassign-an-assignment-or-activity-to-get-my-credit-back/" TargetMode="External"/><Relationship Id="rId12" Type="http://schemas.openxmlformats.org/officeDocument/2006/relationships/hyperlink" Target="https://conoveru.conovercompany.com/how-do-i-create-a-user-or-student-account-in-conover-online/" TargetMode="External"/><Relationship Id="rId2" Type="http://schemas.openxmlformats.org/officeDocument/2006/relationships/hyperlink" Target="https://conoveru.conovercompany.com/how-to-use-the-report-generator/" TargetMode="External"/><Relationship Id="rId1" Type="http://schemas.openxmlformats.org/officeDocument/2006/relationships/slideLayout" Target="../slideLayouts/slideLayout2.xml"/><Relationship Id="rId6" Type="http://schemas.openxmlformats.org/officeDocument/2006/relationships/hyperlink" Target="https://conoveru.conovercompany.com/how-do-i-reassign-an-assignment-or-activity/" TargetMode="External"/><Relationship Id="rId11" Type="http://schemas.openxmlformats.org/officeDocument/2006/relationships/hyperlink" Target="https://conoveru.conovercompany.com/how-do-i-make-an-assignment-for-my-user-or-student/" TargetMode="External"/><Relationship Id="rId5" Type="http://schemas.openxmlformats.org/officeDocument/2006/relationships/hyperlink" Target="https://conoveru.conovercompany.com/how-do-i-preview-a-unit-before-making-an-assignment/" TargetMode="External"/><Relationship Id="rId15" Type="http://schemas.openxmlformats.org/officeDocument/2006/relationships/hyperlink" Target="https://conoveru.conovercompany.com/how-do-i-reset-my-password/" TargetMode="External"/><Relationship Id="rId10" Type="http://schemas.openxmlformats.org/officeDocument/2006/relationships/hyperlink" Target="https://conoveru.conovercompany.com/how-does-a-user-log-into-conover-online/" TargetMode="External"/><Relationship Id="rId4" Type="http://schemas.openxmlformats.org/officeDocument/2006/relationships/hyperlink" Target="https://conoveru.conovercompany.com/i-get-a-500-error-when-using-conover-online/" TargetMode="External"/><Relationship Id="rId9" Type="http://schemas.openxmlformats.org/officeDocument/2006/relationships/hyperlink" Target="https://conoveru.conovercompany.com/how-do-i-access-a-users-or-students-assignments/" TargetMode="External"/><Relationship Id="rId14" Type="http://schemas.openxmlformats.org/officeDocument/2006/relationships/hyperlink" Target="https://conoveru.conovercompany.com/how-do-i-change-the-password-for-a-user-or-administrator-account/" TargetMode="External"/></Relationships>
</file>

<file path=ppt/slides/_rels/slide49.xml.rels><?xml version="1.0" encoding="UTF-8" standalone="yes"?>
<Relationships xmlns="http://schemas.openxmlformats.org/package/2006/relationships"><Relationship Id="rId2" Type="http://schemas.openxmlformats.org/officeDocument/2006/relationships/hyperlink" Target="https://conoveru.conovercompany.com/training/internet/ajrotc-online/"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315200" cy="1249362"/>
          </a:xfrm>
        </p:spPr>
        <p:txBody>
          <a:bodyPr>
            <a:noAutofit/>
          </a:bodyPr>
          <a:lstStyle/>
          <a:p>
            <a:r>
              <a:rPr lang="en-US" sz="2800" dirty="0"/>
              <a:t>          </a:t>
            </a:r>
            <a:r>
              <a:rPr lang="en-US" sz="2800" b="1" dirty="0"/>
              <a:t>Advanced Curriculum Manager Training</a:t>
            </a:r>
            <a:br>
              <a:rPr lang="en-US" sz="2800" b="1" dirty="0"/>
            </a:br>
            <a:r>
              <a:rPr lang="en-US" sz="2800" b="1" dirty="0"/>
              <a:t>                 COL Robinson (USA Ret) &amp; 1SG Miller (USA Ret) </a:t>
            </a:r>
          </a:p>
        </p:txBody>
      </p:sp>
      <p:sp>
        <p:nvSpPr>
          <p:cNvPr id="3" name="Content Placeholder 2"/>
          <p:cNvSpPr>
            <a:spLocks noGrp="1"/>
          </p:cNvSpPr>
          <p:nvPr>
            <p:ph idx="1"/>
          </p:nvPr>
        </p:nvSpPr>
        <p:spPr>
          <a:xfrm>
            <a:off x="457200" y="1600200"/>
            <a:ext cx="8229600" cy="5105400"/>
          </a:xfrm>
        </p:spPr>
        <p:txBody>
          <a:bodyPr>
            <a:normAutofit/>
          </a:bodyPr>
          <a:lstStyle/>
          <a:p>
            <a:pPr algn="ctr">
              <a:buNone/>
            </a:pPr>
            <a:r>
              <a:rPr lang="en-US" dirty="0"/>
              <a:t>CLASS OVERVIEW/OBJECTIVES</a:t>
            </a:r>
          </a:p>
          <a:p>
            <a:r>
              <a:rPr lang="en-US" dirty="0"/>
              <a:t>Key Curriculum Manager Information</a:t>
            </a:r>
          </a:p>
          <a:p>
            <a:r>
              <a:rPr lang="en-US" dirty="0"/>
              <a:t>How  to Build a Custom Exam</a:t>
            </a:r>
          </a:p>
          <a:p>
            <a:r>
              <a:rPr lang="en-US" dirty="0"/>
              <a:t>How to Administer the Personal Skills Map </a:t>
            </a:r>
          </a:p>
          <a:p>
            <a:r>
              <a:rPr lang="en-US" dirty="0"/>
              <a:t>What is Conover Online?</a:t>
            </a:r>
          </a:p>
          <a:p>
            <a:pPr lvl="0"/>
            <a:r>
              <a:rPr lang="en-US" dirty="0">
                <a:solidFill>
                  <a:prstClr val="black"/>
                </a:solidFill>
              </a:rPr>
              <a:t>How to use the Components of the Conover System</a:t>
            </a:r>
          </a:p>
          <a:p>
            <a:pPr lvl="0"/>
            <a:r>
              <a:rPr lang="en-US" dirty="0">
                <a:solidFill>
                  <a:prstClr val="black"/>
                </a:solidFill>
              </a:rPr>
              <a:t>How to use the Master Training Schedule</a:t>
            </a:r>
          </a:p>
          <a:p>
            <a:pPr lvl="0"/>
            <a:endParaRPr lang="en-US" dirty="0">
              <a:solidFill>
                <a:prstClr val="black"/>
              </a:solidFill>
            </a:endParaRPr>
          </a:p>
          <a:p>
            <a:endParaRPr lang="en-US" dirty="0"/>
          </a:p>
          <a:p>
            <a:endParaRPr lang="en-US" dirty="0"/>
          </a:p>
          <a:p>
            <a:pPr>
              <a:buNone/>
            </a:pPr>
            <a:endParaRPr lang="en-US" dirty="0"/>
          </a:p>
          <a:p>
            <a:pPr>
              <a:buNone/>
            </a:pPr>
            <a:endParaRPr lang="en-US" dirty="0"/>
          </a:p>
          <a:p>
            <a:pPr>
              <a:buNone/>
            </a:pP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6629400" cy="1096962"/>
          </a:xfrm>
        </p:spPr>
        <p:txBody>
          <a:bodyPr>
            <a:normAutofit fontScale="90000"/>
          </a:bodyPr>
          <a:lstStyle/>
          <a:p>
            <a:br>
              <a:rPr lang="en-US" dirty="0"/>
            </a:br>
            <a:r>
              <a:rPr lang="en-US" sz="2700" dirty="0"/>
              <a:t>8. Continuing adding/deleting questions until you have completed building your exam. When you are finished, click the </a:t>
            </a:r>
            <a:r>
              <a:rPr lang="en-US" sz="2700" b="1" dirty="0"/>
              <a:t>Save Exam button and name your exam. </a:t>
            </a:r>
            <a:br>
              <a:rPr lang="en-US" b="1" dirty="0"/>
            </a:br>
            <a:endParaRPr lang="en-US" dirty="0"/>
          </a:p>
        </p:txBody>
      </p:sp>
      <p:pic>
        <p:nvPicPr>
          <p:cNvPr id="8194" name="Picture 2"/>
          <p:cNvPicPr>
            <a:picLocks noGrp="1" noChangeAspect="1" noChangeArrowheads="1"/>
          </p:cNvPicPr>
          <p:nvPr>
            <p:ph idx="1"/>
          </p:nvPr>
        </p:nvPicPr>
        <p:blipFill>
          <a:blip r:embed="rId2" cstate="print"/>
          <a:srcRect/>
          <a:stretch>
            <a:fillRect/>
          </a:stretch>
        </p:blipFill>
        <p:spPr bwMode="auto">
          <a:xfrm>
            <a:off x="1676400" y="1524000"/>
            <a:ext cx="5862901" cy="51054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6553200" cy="1143000"/>
          </a:xfrm>
        </p:spPr>
        <p:txBody>
          <a:bodyPr>
            <a:normAutofit fontScale="90000"/>
          </a:bodyPr>
          <a:lstStyle/>
          <a:p>
            <a:br>
              <a:rPr lang="en-US" dirty="0"/>
            </a:br>
            <a:r>
              <a:rPr lang="en-US" sz="2700" dirty="0"/>
              <a:t>9. Your exam is saved. You can open the exam or delete an exam using the </a:t>
            </a:r>
            <a:r>
              <a:rPr lang="en-US" sz="2700" b="1" dirty="0"/>
              <a:t>Open and Delete Exam buttons. </a:t>
            </a:r>
            <a:br>
              <a:rPr lang="en-US" b="1" dirty="0"/>
            </a:br>
            <a:br>
              <a:rPr lang="en-US" dirty="0"/>
            </a:br>
            <a:r>
              <a:rPr lang="en-US" b="1" dirty="0"/>
              <a:t>196</a:t>
            </a:r>
            <a:endParaRPr lang="en-US" dirty="0"/>
          </a:p>
        </p:txBody>
      </p:sp>
      <p:pic>
        <p:nvPicPr>
          <p:cNvPr id="9218" name="Picture 2"/>
          <p:cNvPicPr>
            <a:picLocks noGrp="1" noChangeAspect="1" noChangeArrowheads="1"/>
          </p:cNvPicPr>
          <p:nvPr>
            <p:ph idx="1"/>
          </p:nvPr>
        </p:nvPicPr>
        <p:blipFill>
          <a:blip r:embed="rId2" cstate="print"/>
          <a:srcRect/>
          <a:stretch>
            <a:fillRect/>
          </a:stretch>
        </p:blipFill>
        <p:spPr bwMode="auto">
          <a:xfrm>
            <a:off x="1600200" y="1371600"/>
            <a:ext cx="5862901" cy="52578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6553200" cy="944562"/>
          </a:xfrm>
        </p:spPr>
        <p:txBody>
          <a:bodyPr>
            <a:normAutofit fontScale="90000"/>
          </a:bodyPr>
          <a:lstStyle/>
          <a:p>
            <a:br>
              <a:rPr lang="en-US" dirty="0"/>
            </a:br>
            <a:r>
              <a:rPr lang="en-US" sz="2700" dirty="0"/>
              <a:t>1. To administer a self-paced exam, click the </a:t>
            </a:r>
            <a:r>
              <a:rPr lang="en-US" sz="2700" b="1" dirty="0"/>
              <a:t>Self Paced button. </a:t>
            </a:r>
            <a:br>
              <a:rPr lang="en-US" b="1" dirty="0"/>
            </a:br>
            <a:endParaRPr lang="en-US" dirty="0"/>
          </a:p>
        </p:txBody>
      </p:sp>
      <p:pic>
        <p:nvPicPr>
          <p:cNvPr id="10242" name="Picture 2"/>
          <p:cNvPicPr>
            <a:picLocks noGrp="1" noChangeAspect="1" noChangeArrowheads="1"/>
          </p:cNvPicPr>
          <p:nvPr>
            <p:ph idx="1"/>
          </p:nvPr>
        </p:nvPicPr>
        <p:blipFill>
          <a:blip r:embed="rId2" cstate="print"/>
          <a:srcRect/>
          <a:stretch>
            <a:fillRect/>
          </a:stretch>
        </p:blipFill>
        <p:spPr bwMode="auto">
          <a:xfrm>
            <a:off x="1640549" y="1600200"/>
            <a:ext cx="6512851" cy="50292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04800"/>
            <a:ext cx="6629400" cy="914400"/>
          </a:xfrm>
        </p:spPr>
        <p:txBody>
          <a:bodyPr>
            <a:normAutofit fontScale="90000"/>
          </a:bodyPr>
          <a:lstStyle/>
          <a:p>
            <a:r>
              <a:rPr lang="en-US" sz="2700" dirty="0"/>
              <a:t>2. Pick up to five exams, and then click the </a:t>
            </a:r>
            <a:r>
              <a:rPr lang="en-US" sz="2700" b="1" dirty="0"/>
              <a:t>Next button. </a:t>
            </a:r>
            <a:br>
              <a:rPr lang="en-US" sz="2700" b="1" dirty="0"/>
            </a:br>
            <a:r>
              <a:rPr lang="en-US" sz="2700" b="1" dirty="0"/>
              <a:t>NOTE: You must select at least one exam to go to the next step. </a:t>
            </a:r>
            <a:endParaRPr lang="en-US" sz="2700" dirty="0"/>
          </a:p>
        </p:txBody>
      </p:sp>
      <p:pic>
        <p:nvPicPr>
          <p:cNvPr id="11266" name="Picture 2"/>
          <p:cNvPicPr>
            <a:picLocks noGrp="1" noChangeAspect="1" noChangeArrowheads="1"/>
          </p:cNvPicPr>
          <p:nvPr>
            <p:ph idx="1"/>
          </p:nvPr>
        </p:nvPicPr>
        <p:blipFill>
          <a:blip r:embed="rId2" cstate="print"/>
          <a:srcRect/>
          <a:stretch>
            <a:fillRect/>
          </a:stretch>
        </p:blipFill>
        <p:spPr bwMode="auto">
          <a:xfrm>
            <a:off x="1652418" y="1524000"/>
            <a:ext cx="5839164" cy="51816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sz="2700" dirty="0"/>
              <a:t>3. Click the </a:t>
            </a:r>
            <a:r>
              <a:rPr lang="en-US" sz="2700" b="1" dirty="0"/>
              <a:t>OK button. </a:t>
            </a:r>
            <a:br>
              <a:rPr lang="en-US" sz="2700" b="1" dirty="0"/>
            </a:br>
            <a:endParaRPr lang="en-US" sz="2700" dirty="0"/>
          </a:p>
        </p:txBody>
      </p:sp>
      <p:pic>
        <p:nvPicPr>
          <p:cNvPr id="12290" name="Picture 2"/>
          <p:cNvPicPr>
            <a:picLocks noGrp="1" noChangeAspect="1" noChangeArrowheads="1"/>
          </p:cNvPicPr>
          <p:nvPr>
            <p:ph idx="1"/>
          </p:nvPr>
        </p:nvPicPr>
        <p:blipFill>
          <a:blip r:embed="rId2" cstate="print"/>
          <a:srcRect/>
          <a:stretch>
            <a:fillRect/>
          </a:stretch>
        </p:blipFill>
        <p:spPr bwMode="auto">
          <a:xfrm>
            <a:off x="1640549" y="1600200"/>
            <a:ext cx="5862901" cy="52578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6705600" cy="1173162"/>
          </a:xfrm>
        </p:spPr>
        <p:txBody>
          <a:bodyPr>
            <a:normAutofit fontScale="90000"/>
          </a:bodyPr>
          <a:lstStyle/>
          <a:p>
            <a:br>
              <a:rPr lang="en-US" dirty="0"/>
            </a:br>
            <a:r>
              <a:rPr lang="en-US" sz="2700" dirty="0"/>
              <a:t>4. Exam 1 students click in their clickers. The clicker number highlights on the grid to let students know they were added to the exam. </a:t>
            </a:r>
            <a:br>
              <a:rPr lang="en-US" dirty="0"/>
            </a:br>
            <a:endParaRPr lang="en-US" dirty="0"/>
          </a:p>
        </p:txBody>
      </p:sp>
      <p:pic>
        <p:nvPicPr>
          <p:cNvPr id="13314" name="Picture 2"/>
          <p:cNvPicPr>
            <a:picLocks noGrp="1" noChangeAspect="1" noChangeArrowheads="1"/>
          </p:cNvPicPr>
          <p:nvPr>
            <p:ph idx="1"/>
          </p:nvPr>
        </p:nvPicPr>
        <p:blipFill>
          <a:blip r:embed="rId2" cstate="print"/>
          <a:srcRect/>
          <a:stretch>
            <a:fillRect/>
          </a:stretch>
        </p:blipFill>
        <p:spPr bwMode="auto">
          <a:xfrm>
            <a:off x="1640549" y="1600200"/>
            <a:ext cx="5862901" cy="49530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6705600" cy="1020762"/>
          </a:xfrm>
        </p:spPr>
        <p:txBody>
          <a:bodyPr>
            <a:normAutofit fontScale="90000"/>
          </a:bodyPr>
          <a:lstStyle/>
          <a:p>
            <a:r>
              <a:rPr lang="en-US" sz="1800" dirty="0"/>
              <a:t>5. The instructor selects the Exam 2 radio button. The students then click in their clickers. The clicker number highlights on the grid to let students know they were added to Exam 2. </a:t>
            </a:r>
            <a:br>
              <a:rPr lang="en-US" sz="1800" dirty="0"/>
            </a:br>
            <a:r>
              <a:rPr lang="en-US" sz="1800" b="1" dirty="0"/>
              <a:t>NOTE: The instructor can go back and forth between exams to assign Cadets who missed clicking in, or clicked in the wrong exam. If students clicked into the selected exam by accident, they can click again to be removed from the current selected exam. </a:t>
            </a:r>
            <a:endParaRPr lang="en-US" sz="1800" dirty="0"/>
          </a:p>
        </p:txBody>
      </p:sp>
      <p:pic>
        <p:nvPicPr>
          <p:cNvPr id="14338" name="Picture 2"/>
          <p:cNvPicPr>
            <a:picLocks noGrp="1" noChangeAspect="1" noChangeArrowheads="1"/>
          </p:cNvPicPr>
          <p:nvPr>
            <p:ph idx="1"/>
          </p:nvPr>
        </p:nvPicPr>
        <p:blipFill>
          <a:blip r:embed="rId2" cstate="print"/>
          <a:srcRect/>
          <a:stretch>
            <a:fillRect/>
          </a:stretch>
        </p:blipFill>
        <p:spPr bwMode="auto">
          <a:xfrm>
            <a:off x="1640549" y="1676400"/>
            <a:ext cx="5862901" cy="49530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6629400" cy="1173162"/>
          </a:xfrm>
        </p:spPr>
        <p:txBody>
          <a:bodyPr>
            <a:normAutofit fontScale="90000"/>
          </a:bodyPr>
          <a:lstStyle/>
          <a:p>
            <a:br>
              <a:rPr lang="en-US" dirty="0"/>
            </a:br>
            <a:r>
              <a:rPr lang="en-US" sz="2700" dirty="0"/>
              <a:t>6. When all students click into their correct exams, click the </a:t>
            </a:r>
            <a:r>
              <a:rPr lang="en-US" sz="2700" b="1" dirty="0"/>
              <a:t>Start Exams button. </a:t>
            </a:r>
            <a:br>
              <a:rPr lang="en-US" b="1" dirty="0"/>
            </a:br>
            <a:endParaRPr lang="en-US" dirty="0"/>
          </a:p>
        </p:txBody>
      </p:sp>
      <p:pic>
        <p:nvPicPr>
          <p:cNvPr id="15362" name="Picture 2"/>
          <p:cNvPicPr>
            <a:picLocks noGrp="1" noChangeAspect="1" noChangeArrowheads="1"/>
          </p:cNvPicPr>
          <p:nvPr>
            <p:ph idx="1"/>
          </p:nvPr>
        </p:nvPicPr>
        <p:blipFill>
          <a:blip r:embed="rId2" cstate="print"/>
          <a:srcRect/>
          <a:stretch>
            <a:fillRect/>
          </a:stretch>
        </p:blipFill>
        <p:spPr bwMode="auto">
          <a:xfrm>
            <a:off x="1640549" y="1600200"/>
            <a:ext cx="5862901" cy="49530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81000"/>
            <a:ext cx="6477000" cy="838200"/>
          </a:xfrm>
        </p:spPr>
        <p:txBody>
          <a:bodyPr>
            <a:normAutofit fontScale="90000"/>
          </a:bodyPr>
          <a:lstStyle/>
          <a:p>
            <a:br>
              <a:rPr lang="en-US" dirty="0"/>
            </a:br>
            <a:r>
              <a:rPr lang="en-US" sz="2700" dirty="0"/>
              <a:t>7. The Exams Started Popup confirmation window displays. Click the </a:t>
            </a:r>
            <a:r>
              <a:rPr lang="en-US" sz="2700" b="1" dirty="0"/>
              <a:t>OK button. </a:t>
            </a:r>
            <a:br>
              <a:rPr lang="en-US" sz="2700" b="1" dirty="0"/>
            </a:br>
            <a:endParaRPr lang="en-US" sz="2700" dirty="0"/>
          </a:p>
        </p:txBody>
      </p:sp>
      <p:pic>
        <p:nvPicPr>
          <p:cNvPr id="16386" name="Picture 2"/>
          <p:cNvPicPr>
            <a:picLocks noGrp="1" noChangeAspect="1" noChangeArrowheads="1"/>
          </p:cNvPicPr>
          <p:nvPr>
            <p:ph idx="1"/>
          </p:nvPr>
        </p:nvPicPr>
        <p:blipFill>
          <a:blip r:embed="rId2" cstate="print"/>
          <a:srcRect/>
          <a:stretch>
            <a:fillRect/>
          </a:stretch>
        </p:blipFill>
        <p:spPr bwMode="auto">
          <a:xfrm>
            <a:off x="1640549" y="1600200"/>
            <a:ext cx="5862901" cy="48006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6629400" cy="1752600"/>
          </a:xfrm>
        </p:spPr>
        <p:txBody>
          <a:bodyPr>
            <a:normAutofit fontScale="90000"/>
          </a:bodyPr>
          <a:lstStyle/>
          <a:p>
            <a:br>
              <a:rPr lang="en-US" dirty="0"/>
            </a:br>
            <a:r>
              <a:rPr lang="en-US" sz="1600" dirty="0"/>
              <a:t>8. When exams start, question numbers will show under the clickers instead of exam numbers. </a:t>
            </a:r>
            <a:br>
              <a:rPr lang="en-US" sz="1600" dirty="0"/>
            </a:br>
            <a:r>
              <a:rPr lang="en-US" sz="1600" dirty="0"/>
              <a:t>a. Students click: • </a:t>
            </a:r>
            <a:r>
              <a:rPr lang="en-US" sz="1600" b="1" dirty="0"/>
              <a:t>A-E to enter answers (make sure you do not use higher than MC5 questions) </a:t>
            </a:r>
            <a:br>
              <a:rPr lang="en-US" sz="1600" b="1" dirty="0"/>
            </a:br>
            <a:r>
              <a:rPr lang="en-US" sz="1600" dirty="0"/>
              <a:t>• </a:t>
            </a:r>
            <a:r>
              <a:rPr lang="en-US" sz="1600" b="1" dirty="0"/>
              <a:t>F to jump to first unanswered question (if all questions are answered, question box jumps to last question and turns green) </a:t>
            </a:r>
            <a:br>
              <a:rPr lang="en-US" sz="1600" b="1" dirty="0"/>
            </a:br>
            <a:r>
              <a:rPr lang="en-US" sz="1600" dirty="0"/>
              <a:t>• </a:t>
            </a:r>
            <a:r>
              <a:rPr lang="en-US" sz="1600" b="1" dirty="0"/>
              <a:t>H to go to next question </a:t>
            </a:r>
            <a:br>
              <a:rPr lang="en-US" sz="1600" b="1" dirty="0"/>
            </a:br>
            <a:r>
              <a:rPr lang="en-US" sz="1600" dirty="0"/>
              <a:t>• </a:t>
            </a:r>
            <a:r>
              <a:rPr lang="en-US" sz="1600" b="1" dirty="0"/>
              <a:t>G to go to previous question </a:t>
            </a:r>
            <a:br>
              <a:rPr lang="en-US" sz="1600" b="1" dirty="0"/>
            </a:br>
            <a:br>
              <a:rPr lang="en-US" sz="1600" dirty="0"/>
            </a:br>
            <a:endParaRPr lang="en-US" sz="1600" dirty="0"/>
          </a:p>
        </p:txBody>
      </p:sp>
      <p:pic>
        <p:nvPicPr>
          <p:cNvPr id="17410" name="Picture 2"/>
          <p:cNvPicPr>
            <a:picLocks noGrp="1" noChangeAspect="1" noChangeArrowheads="1"/>
          </p:cNvPicPr>
          <p:nvPr>
            <p:ph idx="1"/>
          </p:nvPr>
        </p:nvPicPr>
        <p:blipFill>
          <a:blip r:embed="rId2" cstate="print"/>
          <a:srcRect/>
          <a:stretch>
            <a:fillRect/>
          </a:stretch>
        </p:blipFill>
        <p:spPr bwMode="auto">
          <a:xfrm>
            <a:off x="1652418" y="1600200"/>
            <a:ext cx="5839164" cy="49530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Key Curriculum Manager Info</a:t>
            </a:r>
          </a:p>
        </p:txBody>
      </p:sp>
      <p:sp>
        <p:nvSpPr>
          <p:cNvPr id="3" name="Content Placeholder 2"/>
          <p:cNvSpPr>
            <a:spLocks noGrp="1"/>
          </p:cNvSpPr>
          <p:nvPr>
            <p:ph idx="1"/>
          </p:nvPr>
        </p:nvSpPr>
        <p:spPr/>
        <p:txBody>
          <a:bodyPr/>
          <a:lstStyle/>
          <a:p>
            <a:r>
              <a:rPr lang="en-US" sz="4000" dirty="0"/>
              <a:t>HUSSAM- (757) 277-1646</a:t>
            </a:r>
          </a:p>
          <a:p>
            <a:r>
              <a:rPr lang="en-US" sz="4000" dirty="0"/>
              <a:t>Rusty – (318) 422-7841</a:t>
            </a:r>
          </a:p>
          <a:p>
            <a:r>
              <a:rPr lang="en-US" dirty="0"/>
              <a:t>CM HELP – </a:t>
            </a:r>
            <a:r>
              <a:rPr lang="en-US" dirty="0">
                <a:hlinkClick r:id="rId2"/>
              </a:rPr>
              <a:t>www.jrotccmhelp@gmail.com</a:t>
            </a:r>
            <a:endParaRPr lang="en-US" dirty="0"/>
          </a:p>
          <a:p>
            <a:r>
              <a:rPr lang="en-US" dirty="0">
                <a:hlinkClick r:id="rId3"/>
              </a:rPr>
              <a:t>http://conoveru.com/jrotc-instructors</a:t>
            </a:r>
            <a:endParaRPr lang="en-US" dirty="0"/>
          </a:p>
          <a:p>
            <a:r>
              <a:rPr lang="en-US" dirty="0"/>
              <a:t>www://usarmyjrotc.com</a:t>
            </a:r>
          </a:p>
        </p:txBody>
      </p:sp>
    </p:spTree>
    <p:extLst>
      <p:ext uri="{BB962C8B-B14F-4D97-AF65-F5344CB8AC3E}">
        <p14:creationId xmlns:p14="http://schemas.microsoft.com/office/powerpoint/2010/main" val="1733210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6629400" cy="1173162"/>
          </a:xfrm>
        </p:spPr>
        <p:txBody>
          <a:bodyPr>
            <a:normAutofit fontScale="90000"/>
          </a:bodyPr>
          <a:lstStyle/>
          <a:p>
            <a:br>
              <a:rPr lang="en-US" dirty="0"/>
            </a:br>
            <a:r>
              <a:rPr lang="en-US" sz="1600" dirty="0"/>
              <a:t>9. Explanation of box colors </a:t>
            </a:r>
            <a:br>
              <a:rPr lang="en-US" sz="1600" dirty="0"/>
            </a:br>
            <a:r>
              <a:rPr lang="en-US" sz="1600" dirty="0"/>
              <a:t>• </a:t>
            </a:r>
            <a:r>
              <a:rPr lang="en-US" sz="1600" b="1" dirty="0"/>
              <a:t>Green: Completed Exam </a:t>
            </a:r>
            <a:br>
              <a:rPr lang="en-US" sz="1600" b="1" dirty="0"/>
            </a:br>
            <a:r>
              <a:rPr lang="en-US" sz="1600" b="1" dirty="0"/>
              <a:t>NOTE: When the Cadet finishes answering all questions in the exam, click the F button on the clicker to verify</a:t>
            </a:r>
            <a:br>
              <a:rPr lang="en-US" sz="1600" b="1" dirty="0"/>
            </a:br>
            <a:r>
              <a:rPr lang="en-US" sz="1600" b="1" dirty="0"/>
              <a:t>completion. </a:t>
            </a:r>
            <a:br>
              <a:rPr lang="en-US" sz="1600" b="1" dirty="0"/>
            </a:br>
            <a:r>
              <a:rPr lang="en-US" sz="1600" dirty="0"/>
              <a:t>• </a:t>
            </a:r>
            <a:r>
              <a:rPr lang="en-US" sz="1600" b="1" dirty="0"/>
              <a:t>Blue: Answered question </a:t>
            </a:r>
            <a:br>
              <a:rPr lang="en-US" sz="1600" b="1" dirty="0"/>
            </a:br>
            <a:r>
              <a:rPr lang="en-US" sz="1600" dirty="0"/>
              <a:t>• </a:t>
            </a:r>
            <a:r>
              <a:rPr lang="en-US" sz="1600" b="1" dirty="0"/>
              <a:t>White: Unanswered question </a:t>
            </a:r>
            <a:br>
              <a:rPr lang="en-US" sz="1600" dirty="0"/>
            </a:br>
            <a:r>
              <a:rPr lang="en-US" sz="1600" b="1" dirty="0"/>
              <a:t>NOTE: If you click in a second answer for an answered question, the box will turn to yellow then back to blue to let you know CM received your new answer. </a:t>
            </a:r>
            <a:br>
              <a:rPr lang="en-US" sz="1600" b="1" dirty="0"/>
            </a:br>
            <a:r>
              <a:rPr lang="en-US" sz="1600" dirty="0"/>
              <a:t>If your answer is outside the acceptable answer range, the box will turn </a:t>
            </a:r>
            <a:r>
              <a:rPr lang="en-US" sz="1600" b="1" dirty="0"/>
              <a:t>red then white which means it will set the question to unanswered. </a:t>
            </a:r>
            <a:endParaRPr lang="en-US" sz="1600" dirty="0"/>
          </a:p>
        </p:txBody>
      </p:sp>
      <p:pic>
        <p:nvPicPr>
          <p:cNvPr id="18434" name="Picture 2"/>
          <p:cNvPicPr>
            <a:picLocks noGrp="1" noChangeAspect="1" noChangeArrowheads="1"/>
          </p:cNvPicPr>
          <p:nvPr>
            <p:ph idx="1"/>
          </p:nvPr>
        </p:nvPicPr>
        <p:blipFill>
          <a:blip r:embed="rId2" cstate="print"/>
          <a:srcRect/>
          <a:stretch>
            <a:fillRect/>
          </a:stretch>
        </p:blipFill>
        <p:spPr bwMode="auto">
          <a:xfrm>
            <a:off x="1652418" y="2362200"/>
            <a:ext cx="5839164" cy="42672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1371600"/>
          </a:xfrm>
        </p:spPr>
        <p:txBody>
          <a:bodyPr>
            <a:normAutofit fontScale="90000"/>
          </a:bodyPr>
          <a:lstStyle/>
          <a:p>
            <a:br>
              <a:rPr lang="en-US" sz="2200" dirty="0"/>
            </a:br>
            <a:br>
              <a:rPr lang="en-US" sz="2200" dirty="0"/>
            </a:br>
            <a:r>
              <a:rPr lang="en-US" sz="2200" dirty="0"/>
              <a:t>When all done, click the </a:t>
            </a:r>
            <a:r>
              <a:rPr lang="en-US" sz="2200" b="1" dirty="0"/>
              <a:t>End Exams button. You will be prompted if someone has not finished all their questions. If you still choose to end exams, unanswered questions will be recorded and will show as no response in the Instructor Summary report. </a:t>
            </a:r>
            <a:br>
              <a:rPr lang="en-US" sz="2200" b="1" dirty="0"/>
            </a:br>
            <a:endParaRPr lang="en-US" dirty="0"/>
          </a:p>
        </p:txBody>
      </p:sp>
      <p:pic>
        <p:nvPicPr>
          <p:cNvPr id="19458" name="Picture 2"/>
          <p:cNvPicPr>
            <a:picLocks noGrp="1" noChangeAspect="1" noChangeArrowheads="1"/>
          </p:cNvPicPr>
          <p:nvPr>
            <p:ph idx="1"/>
          </p:nvPr>
        </p:nvPicPr>
        <p:blipFill>
          <a:blip r:embed="rId2" cstate="print"/>
          <a:srcRect/>
          <a:stretch>
            <a:fillRect/>
          </a:stretch>
        </p:blipFill>
        <p:spPr bwMode="auto">
          <a:xfrm>
            <a:off x="1652418" y="1600200"/>
            <a:ext cx="5839164" cy="48006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6629400" cy="1020762"/>
          </a:xfrm>
        </p:spPr>
        <p:txBody>
          <a:bodyPr>
            <a:normAutofit fontScale="90000"/>
          </a:bodyPr>
          <a:lstStyle/>
          <a:p>
            <a:br>
              <a:rPr lang="en-US" dirty="0"/>
            </a:br>
            <a:r>
              <a:rPr lang="en-US" sz="2700" dirty="0"/>
              <a:t>1. To add a new question, select </a:t>
            </a:r>
            <a:r>
              <a:rPr lang="en-US" sz="2700" b="1" dirty="0"/>
              <a:t>Exams from the Menu button options. Click the Exam Builder button. </a:t>
            </a:r>
            <a:br>
              <a:rPr lang="en-US" sz="2700" b="1" dirty="0"/>
            </a:br>
            <a:endParaRPr lang="en-US" sz="2700" dirty="0"/>
          </a:p>
        </p:txBody>
      </p:sp>
      <p:pic>
        <p:nvPicPr>
          <p:cNvPr id="20482" name="Picture 2"/>
          <p:cNvPicPr>
            <a:picLocks noGrp="1" noChangeAspect="1" noChangeArrowheads="1"/>
          </p:cNvPicPr>
          <p:nvPr>
            <p:ph idx="1"/>
          </p:nvPr>
        </p:nvPicPr>
        <p:blipFill>
          <a:blip r:embed="rId2" cstate="print"/>
          <a:srcRect/>
          <a:stretch>
            <a:fillRect/>
          </a:stretch>
        </p:blipFill>
        <p:spPr bwMode="auto">
          <a:xfrm>
            <a:off x="1640549" y="1600200"/>
            <a:ext cx="5862901" cy="4525963"/>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sz="2700" dirty="0"/>
              <a:t>2. Click the </a:t>
            </a:r>
            <a:r>
              <a:rPr lang="en-US" sz="2700" b="1" dirty="0"/>
              <a:t>Launch Question Editor button. </a:t>
            </a:r>
            <a:br>
              <a:rPr lang="en-US" b="1" dirty="0"/>
            </a:br>
            <a:br>
              <a:rPr lang="en-US" dirty="0"/>
            </a:br>
            <a:endParaRPr lang="en-US" dirty="0"/>
          </a:p>
        </p:txBody>
      </p:sp>
      <p:pic>
        <p:nvPicPr>
          <p:cNvPr id="21506" name="Picture 2"/>
          <p:cNvPicPr>
            <a:picLocks noGrp="1" noChangeAspect="1" noChangeArrowheads="1"/>
          </p:cNvPicPr>
          <p:nvPr>
            <p:ph idx="1"/>
          </p:nvPr>
        </p:nvPicPr>
        <p:blipFill>
          <a:blip r:embed="rId2" cstate="print"/>
          <a:srcRect/>
          <a:stretch>
            <a:fillRect/>
          </a:stretch>
        </p:blipFill>
        <p:spPr bwMode="auto">
          <a:xfrm>
            <a:off x="1640549" y="1600200"/>
            <a:ext cx="5862901" cy="4525963"/>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sz="2700" dirty="0"/>
              <a:t>3. Click the “</a:t>
            </a:r>
            <a:r>
              <a:rPr lang="en-US" sz="2700" b="1" dirty="0"/>
              <a:t>+” to expand the tree. </a:t>
            </a:r>
            <a:br>
              <a:rPr lang="en-US" sz="2700" b="1" dirty="0"/>
            </a:br>
            <a:endParaRPr lang="en-US" sz="2700" dirty="0"/>
          </a:p>
        </p:txBody>
      </p:sp>
      <p:pic>
        <p:nvPicPr>
          <p:cNvPr id="22530" name="Picture 2"/>
          <p:cNvPicPr>
            <a:picLocks noGrp="1" noChangeAspect="1" noChangeArrowheads="1"/>
          </p:cNvPicPr>
          <p:nvPr>
            <p:ph idx="1"/>
          </p:nvPr>
        </p:nvPicPr>
        <p:blipFill>
          <a:blip r:embed="rId2" cstate="print"/>
          <a:srcRect/>
          <a:stretch>
            <a:fillRect/>
          </a:stretch>
        </p:blipFill>
        <p:spPr bwMode="auto">
          <a:xfrm>
            <a:off x="1960867" y="1600200"/>
            <a:ext cx="5222265" cy="46482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6705600" cy="868362"/>
          </a:xfrm>
        </p:spPr>
        <p:txBody>
          <a:bodyPr>
            <a:normAutofit fontScale="90000"/>
          </a:bodyPr>
          <a:lstStyle/>
          <a:p>
            <a:br>
              <a:rPr lang="en-US" dirty="0"/>
            </a:br>
            <a:r>
              <a:rPr lang="en-US" sz="2700" dirty="0"/>
              <a:t>4. Click the lesson title to display the list of question types available (FIT, Vocabulary, or Instructor Designed). </a:t>
            </a:r>
            <a:br>
              <a:rPr lang="en-US" sz="2700" dirty="0"/>
            </a:br>
            <a:endParaRPr lang="en-US" sz="2700" dirty="0"/>
          </a:p>
        </p:txBody>
      </p:sp>
      <p:pic>
        <p:nvPicPr>
          <p:cNvPr id="23554" name="Picture 2"/>
          <p:cNvPicPr>
            <a:picLocks noGrp="1" noChangeAspect="1" noChangeArrowheads="1"/>
          </p:cNvPicPr>
          <p:nvPr>
            <p:ph idx="1"/>
          </p:nvPr>
        </p:nvPicPr>
        <p:blipFill>
          <a:blip r:embed="rId2" cstate="print"/>
          <a:srcRect/>
          <a:stretch>
            <a:fillRect/>
          </a:stretch>
        </p:blipFill>
        <p:spPr bwMode="auto">
          <a:xfrm>
            <a:off x="1960867" y="1600200"/>
            <a:ext cx="5222265" cy="4525963"/>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6705600" cy="944562"/>
          </a:xfrm>
        </p:spPr>
        <p:txBody>
          <a:bodyPr>
            <a:normAutofit fontScale="90000"/>
          </a:bodyPr>
          <a:lstStyle/>
          <a:p>
            <a:br>
              <a:rPr lang="en-US" dirty="0"/>
            </a:br>
            <a:r>
              <a:rPr lang="en-US" sz="2700" dirty="0"/>
              <a:t>5. New questions built by instructors will be added to the Instructor Designed sub-folder. To add a new question, click the </a:t>
            </a:r>
            <a:r>
              <a:rPr lang="en-US" sz="2700" b="1" dirty="0"/>
              <a:t>Add Question button. </a:t>
            </a:r>
            <a:br>
              <a:rPr lang="en-US" b="1" dirty="0"/>
            </a:br>
            <a:endParaRPr lang="en-US" dirty="0"/>
          </a:p>
        </p:txBody>
      </p:sp>
      <p:pic>
        <p:nvPicPr>
          <p:cNvPr id="24578" name="Picture 2"/>
          <p:cNvPicPr>
            <a:picLocks noGrp="1" noChangeAspect="1" noChangeArrowheads="1"/>
          </p:cNvPicPr>
          <p:nvPr>
            <p:ph idx="1"/>
          </p:nvPr>
        </p:nvPicPr>
        <p:blipFill>
          <a:blip r:embed="rId2" cstate="print"/>
          <a:srcRect/>
          <a:stretch>
            <a:fillRect/>
          </a:stretch>
        </p:blipFill>
        <p:spPr bwMode="auto">
          <a:xfrm>
            <a:off x="1960867" y="1600200"/>
            <a:ext cx="5222265" cy="4525963"/>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6705600" cy="1096962"/>
          </a:xfrm>
        </p:spPr>
        <p:txBody>
          <a:bodyPr>
            <a:normAutofit fontScale="90000"/>
          </a:bodyPr>
          <a:lstStyle/>
          <a:p>
            <a:br>
              <a:rPr lang="en-US" dirty="0"/>
            </a:br>
            <a:r>
              <a:rPr lang="en-US" sz="2700" dirty="0"/>
              <a:t>6. The Setup Question window appears. In the left corner, select the type of question you want to add from the list (for example, “MC4 No Graphic” will display a Multiple Choice question with four choices). </a:t>
            </a:r>
            <a:br>
              <a:rPr lang="en-US" sz="2700" dirty="0"/>
            </a:br>
            <a:endParaRPr lang="en-US" sz="2700" dirty="0"/>
          </a:p>
        </p:txBody>
      </p:sp>
      <p:pic>
        <p:nvPicPr>
          <p:cNvPr id="25602" name="Picture 2"/>
          <p:cNvPicPr>
            <a:picLocks noGrp="1" noChangeAspect="1" noChangeArrowheads="1"/>
          </p:cNvPicPr>
          <p:nvPr>
            <p:ph idx="1"/>
          </p:nvPr>
        </p:nvPicPr>
        <p:blipFill>
          <a:blip r:embed="rId2" cstate="print"/>
          <a:srcRect/>
          <a:stretch>
            <a:fillRect/>
          </a:stretch>
        </p:blipFill>
        <p:spPr bwMode="auto">
          <a:xfrm>
            <a:off x="1731037" y="1828800"/>
            <a:ext cx="5681925" cy="46482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6629400" cy="1096962"/>
          </a:xfrm>
        </p:spPr>
        <p:txBody>
          <a:bodyPr>
            <a:normAutofit fontScale="90000"/>
          </a:bodyPr>
          <a:lstStyle/>
          <a:p>
            <a:br>
              <a:rPr lang="en-US" b="1" dirty="0"/>
            </a:br>
            <a:r>
              <a:rPr lang="en-US" sz="2700" dirty="0"/>
              <a:t>7. Type in your question and answers. Check the box next to the correct answer. </a:t>
            </a:r>
            <a:br>
              <a:rPr lang="en-US" sz="2700" dirty="0"/>
            </a:br>
            <a:endParaRPr lang="en-US" dirty="0"/>
          </a:p>
        </p:txBody>
      </p:sp>
      <p:pic>
        <p:nvPicPr>
          <p:cNvPr id="26626" name="Picture 2"/>
          <p:cNvPicPr>
            <a:picLocks noGrp="1" noChangeAspect="1" noChangeArrowheads="1"/>
          </p:cNvPicPr>
          <p:nvPr>
            <p:ph idx="1"/>
          </p:nvPr>
        </p:nvPicPr>
        <p:blipFill>
          <a:blip r:embed="rId2" cstate="print"/>
          <a:srcRect/>
          <a:stretch>
            <a:fillRect/>
          </a:stretch>
        </p:blipFill>
        <p:spPr bwMode="auto">
          <a:xfrm>
            <a:off x="1731037" y="1600200"/>
            <a:ext cx="5681925" cy="4525963"/>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6705600" cy="1249362"/>
          </a:xfrm>
        </p:spPr>
        <p:txBody>
          <a:bodyPr>
            <a:normAutofit fontScale="90000"/>
          </a:bodyPr>
          <a:lstStyle/>
          <a:p>
            <a:br>
              <a:rPr lang="en-US" dirty="0"/>
            </a:br>
            <a:r>
              <a:rPr lang="en-US" sz="2700" dirty="0"/>
              <a:t>8. After the question is added, click the </a:t>
            </a:r>
            <a:r>
              <a:rPr lang="en-US" sz="2700" b="1" dirty="0"/>
              <a:t>Red Question mark in the top left corner, then click Save and Close. </a:t>
            </a:r>
            <a:br>
              <a:rPr lang="en-US" sz="2700" b="1" dirty="0"/>
            </a:br>
            <a:endParaRPr lang="en-US" sz="2700" dirty="0"/>
          </a:p>
        </p:txBody>
      </p:sp>
      <p:pic>
        <p:nvPicPr>
          <p:cNvPr id="27650" name="Picture 2"/>
          <p:cNvPicPr>
            <a:picLocks noGrp="1" noChangeAspect="1" noChangeArrowheads="1"/>
          </p:cNvPicPr>
          <p:nvPr>
            <p:ph idx="1"/>
          </p:nvPr>
        </p:nvPicPr>
        <p:blipFill>
          <a:blip r:embed="rId2" cstate="print"/>
          <a:srcRect/>
          <a:stretch>
            <a:fillRect/>
          </a:stretch>
        </p:blipFill>
        <p:spPr bwMode="auto">
          <a:xfrm>
            <a:off x="1725023" y="1600200"/>
            <a:ext cx="5693953" cy="48006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2000" dirty="0"/>
              <a:t>1. </a:t>
            </a:r>
            <a:r>
              <a:rPr lang="en-US" sz="2000" b="1" dirty="0"/>
              <a:t>To build a custom exam, click the</a:t>
            </a:r>
            <a:r>
              <a:rPr lang="en-US" sz="2000" dirty="0"/>
              <a:t> </a:t>
            </a:r>
            <a:r>
              <a:rPr lang="en-US" sz="2000" b="1" dirty="0"/>
              <a:t>Exam Builder button. </a:t>
            </a:r>
            <a:br>
              <a:rPr lang="en-US" sz="2000" b="1" dirty="0"/>
            </a:br>
            <a:endParaRPr lang="en-US" sz="2000" b="1"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1447800" y="914400"/>
            <a:ext cx="6019800" cy="571500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6705600" cy="1219200"/>
          </a:xfrm>
        </p:spPr>
        <p:txBody>
          <a:bodyPr>
            <a:normAutofit fontScale="90000"/>
          </a:bodyPr>
          <a:lstStyle/>
          <a:p>
            <a:r>
              <a:rPr lang="en-US" sz="2700" dirty="0"/>
              <a:t>You can access the Question Display Preference option from either within your lesson presentation or from the Lesson List screen. Click the </a:t>
            </a:r>
            <a:r>
              <a:rPr lang="en-US" sz="2700" b="1" dirty="0"/>
              <a:t>Menu button and select the Show Prefs option.</a:t>
            </a:r>
            <a:endParaRPr lang="en-US" dirty="0"/>
          </a:p>
        </p:txBody>
      </p:sp>
      <p:pic>
        <p:nvPicPr>
          <p:cNvPr id="28674" name="Picture 2"/>
          <p:cNvPicPr>
            <a:picLocks noGrp="1" noChangeAspect="1" noChangeArrowheads="1"/>
          </p:cNvPicPr>
          <p:nvPr>
            <p:ph idx="1"/>
          </p:nvPr>
        </p:nvPicPr>
        <p:blipFill>
          <a:blip r:embed="rId2" cstate="print"/>
          <a:srcRect/>
          <a:stretch>
            <a:fillRect/>
          </a:stretch>
        </p:blipFill>
        <p:spPr bwMode="auto">
          <a:xfrm>
            <a:off x="1600200" y="2133600"/>
            <a:ext cx="5862901" cy="4525963"/>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Skills Map</a:t>
            </a:r>
          </a:p>
        </p:txBody>
      </p:sp>
      <p:sp>
        <p:nvSpPr>
          <p:cNvPr id="3" name="Content Placeholder 2"/>
          <p:cNvSpPr>
            <a:spLocks noGrp="1"/>
          </p:cNvSpPr>
          <p:nvPr>
            <p:ph idx="1"/>
          </p:nvPr>
        </p:nvSpPr>
        <p:spPr/>
        <p:txBody>
          <a:bodyPr/>
          <a:lstStyle/>
          <a:p>
            <a:endParaRPr lang="en-US" dirty="0"/>
          </a:p>
          <a:p>
            <a:pPr algn="ctr">
              <a:buNone/>
            </a:pPr>
            <a:r>
              <a:rPr lang="en-US" sz="4800" dirty="0"/>
              <a:t>How to Administer the Personal Skills Map</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6705600" cy="868362"/>
          </a:xfrm>
        </p:spPr>
        <p:txBody>
          <a:bodyPr>
            <a:normAutofit fontScale="90000"/>
          </a:bodyPr>
          <a:lstStyle/>
          <a:p>
            <a:br>
              <a:rPr lang="en-US" dirty="0"/>
            </a:br>
            <a:r>
              <a:rPr lang="en-US" sz="2700" dirty="0"/>
              <a:t>1. From the Lesson List screen, click the </a:t>
            </a:r>
            <a:r>
              <a:rPr lang="en-US" sz="2700" b="1" dirty="0"/>
              <a:t>Menu button, then select Exams. </a:t>
            </a:r>
            <a:br>
              <a:rPr lang="en-US" b="1" dirty="0"/>
            </a:br>
            <a:endParaRPr 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1147004" y="1447800"/>
            <a:ext cx="6930195" cy="5121278"/>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dirty="0"/>
              <a:t>2. Select the </a:t>
            </a:r>
            <a:r>
              <a:rPr lang="en-US" sz="2700" b="1" dirty="0"/>
              <a:t>Instructor Led button. </a:t>
            </a:r>
            <a:br>
              <a:rPr lang="en-US" sz="2700" b="1" dirty="0"/>
            </a:br>
            <a:r>
              <a:rPr lang="en-US" sz="2700" dirty="0"/>
              <a:t>The Exam Menu List opens. </a:t>
            </a:r>
          </a:p>
        </p:txBody>
      </p:sp>
      <p:pic>
        <p:nvPicPr>
          <p:cNvPr id="2050" name="Picture 2"/>
          <p:cNvPicPr>
            <a:picLocks noGrp="1" noChangeAspect="1" noChangeArrowheads="1"/>
          </p:cNvPicPr>
          <p:nvPr>
            <p:ph idx="1"/>
          </p:nvPr>
        </p:nvPicPr>
        <p:blipFill>
          <a:blip r:embed="rId2" cstate="print"/>
          <a:srcRect/>
          <a:stretch>
            <a:fillRect/>
          </a:stretch>
        </p:blipFill>
        <p:spPr bwMode="auto">
          <a:xfrm>
            <a:off x="1245713" y="1295400"/>
            <a:ext cx="6679087" cy="53340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6705600" cy="1096962"/>
          </a:xfrm>
        </p:spPr>
        <p:txBody>
          <a:bodyPr>
            <a:normAutofit fontScale="90000"/>
          </a:bodyPr>
          <a:lstStyle/>
          <a:p>
            <a:r>
              <a:rPr lang="en-US" sz="2700" dirty="0"/>
              <a:t>3. Select </a:t>
            </a:r>
            <a:r>
              <a:rPr lang="en-US" sz="2700" b="1" dirty="0"/>
              <a:t>Personal Skills Map from the list. </a:t>
            </a:r>
            <a:br>
              <a:rPr lang="en-US" sz="2700" b="1" dirty="0"/>
            </a:br>
            <a:r>
              <a:rPr lang="en-US" sz="2700" b="1" dirty="0"/>
              <a:t>Note: When this is selected it will automatically start the Personal Skills Map </a:t>
            </a:r>
            <a:endParaRPr lang="en-US" sz="2700"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1344422" y="1676400"/>
            <a:ext cx="6712209" cy="48768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04800"/>
            <a:ext cx="6705600" cy="762000"/>
          </a:xfrm>
        </p:spPr>
        <p:txBody>
          <a:bodyPr>
            <a:normAutofit fontScale="90000"/>
          </a:bodyPr>
          <a:lstStyle/>
          <a:p>
            <a:br>
              <a:rPr lang="en-US" dirty="0"/>
            </a:br>
            <a:r>
              <a:rPr lang="en-US" sz="2000" dirty="0"/>
              <a:t>4. Answer all questions in the Personal Skills Map. </a:t>
            </a:r>
            <a:br>
              <a:rPr lang="en-US" sz="2000" dirty="0"/>
            </a:br>
            <a:r>
              <a:rPr lang="en-US" sz="2000" dirty="0"/>
              <a:t>5. When finished, exit the presentation by clicking the </a:t>
            </a:r>
            <a:r>
              <a:rPr lang="en-US" sz="2000" b="1" dirty="0"/>
              <a:t>Back button. You will then be returned to the Lesson List screen. </a:t>
            </a:r>
            <a:br>
              <a:rPr lang="en-US" sz="2000" b="1" dirty="0"/>
            </a:br>
            <a:br>
              <a:rPr lang="en-US" sz="2000" dirty="0"/>
            </a:br>
            <a:r>
              <a:rPr lang="en-US" b="1" dirty="0"/>
              <a:t>346</a:t>
            </a:r>
            <a:endParaRPr lang="en-US"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1048295" y="1143000"/>
            <a:ext cx="7257505" cy="560255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81000"/>
            <a:ext cx="6629400" cy="838200"/>
          </a:xfrm>
        </p:spPr>
        <p:txBody>
          <a:bodyPr>
            <a:normAutofit fontScale="90000"/>
          </a:bodyPr>
          <a:lstStyle/>
          <a:p>
            <a:r>
              <a:rPr lang="en-US" sz="2700" dirty="0"/>
              <a:t>6. From the Lesson List screen, click the </a:t>
            </a:r>
            <a:r>
              <a:rPr lang="en-US" sz="2700" b="1" dirty="0"/>
              <a:t>Menu button, then select Reports. </a:t>
            </a:r>
            <a:br>
              <a:rPr lang="en-US" sz="2700" b="1" dirty="0"/>
            </a:br>
            <a:r>
              <a:rPr lang="en-US" sz="2700" dirty="0"/>
              <a:t>The Reports Application screen displays. </a:t>
            </a:r>
          </a:p>
        </p:txBody>
      </p:sp>
      <p:pic>
        <p:nvPicPr>
          <p:cNvPr id="5122" name="Picture 2"/>
          <p:cNvPicPr>
            <a:picLocks noGrp="1" noChangeAspect="1" noChangeArrowheads="1"/>
          </p:cNvPicPr>
          <p:nvPr>
            <p:ph idx="1"/>
          </p:nvPr>
        </p:nvPicPr>
        <p:blipFill>
          <a:blip r:embed="rId2" cstate="print"/>
          <a:srcRect/>
          <a:stretch>
            <a:fillRect/>
          </a:stretch>
        </p:blipFill>
        <p:spPr bwMode="auto">
          <a:xfrm>
            <a:off x="1640549" y="1600200"/>
            <a:ext cx="6514791" cy="50292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6705600" cy="1096962"/>
          </a:xfrm>
        </p:spPr>
        <p:txBody>
          <a:bodyPr>
            <a:normAutofit fontScale="90000"/>
          </a:bodyPr>
          <a:lstStyle/>
          <a:p>
            <a:br>
              <a:rPr lang="en-US" dirty="0"/>
            </a:br>
            <a:r>
              <a:rPr lang="en-US" sz="2700" dirty="0"/>
              <a:t>7. Click the </a:t>
            </a:r>
            <a:r>
              <a:rPr lang="en-US" sz="2700" b="1" dirty="0"/>
              <a:t>Personal Skill Map Quick Print button to generate the report. </a:t>
            </a:r>
            <a:br>
              <a:rPr lang="en-US" b="1" dirty="0"/>
            </a:br>
            <a:endParaRPr lang="en-US"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1554691" y="1600200"/>
            <a:ext cx="7010400" cy="49530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7543800" cy="1173162"/>
          </a:xfrm>
        </p:spPr>
        <p:txBody>
          <a:bodyPr>
            <a:normAutofit fontScale="90000"/>
          </a:bodyPr>
          <a:lstStyle/>
          <a:p>
            <a:br>
              <a:rPr lang="en-US" dirty="0"/>
            </a:br>
            <a:r>
              <a:rPr lang="en-US" sz="2700" dirty="0"/>
              <a:t>8</a:t>
            </a:r>
            <a:r>
              <a:rPr lang="en-US" sz="2200" dirty="0"/>
              <a:t>. Select the desired Personal Skills Map Presentation, then click the </a:t>
            </a:r>
            <a:r>
              <a:rPr lang="en-US" sz="2200" b="1" dirty="0"/>
              <a:t>OK button. </a:t>
            </a:r>
            <a:br>
              <a:rPr lang="en-US" sz="2200" b="1" dirty="0"/>
            </a:br>
            <a:r>
              <a:rPr lang="en-US" sz="2200" dirty="0"/>
              <a:t>Your graph report will now be sent to the printer. </a:t>
            </a:r>
            <a:br>
              <a:rPr lang="en-US" sz="2200" dirty="0"/>
            </a:br>
            <a:r>
              <a:rPr lang="en-US" sz="2200" b="1" dirty="0"/>
              <a:t>Note: Selecting the Per Student option will print a Personal Skills Map for each student. </a:t>
            </a:r>
            <a:endParaRPr lang="en-US" sz="2200"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2438400" y="1946754"/>
            <a:ext cx="5082382" cy="4911246"/>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Graph Report Quick Print </a:t>
            </a:r>
            <a:endParaRPr lang="en-US" dirty="0"/>
          </a:p>
        </p:txBody>
      </p:sp>
      <p:pic>
        <p:nvPicPr>
          <p:cNvPr id="8194" name="Picture 2"/>
          <p:cNvPicPr>
            <a:picLocks noGrp="1" noChangeAspect="1" noChangeArrowheads="1"/>
          </p:cNvPicPr>
          <p:nvPr>
            <p:ph idx="1"/>
          </p:nvPr>
        </p:nvPicPr>
        <p:blipFill>
          <a:blip r:embed="rId2" cstate="print"/>
          <a:srcRect/>
          <a:stretch>
            <a:fillRect/>
          </a:stretch>
        </p:blipFill>
        <p:spPr bwMode="auto">
          <a:xfrm>
            <a:off x="1564004" y="1600200"/>
            <a:ext cx="6015992" cy="48768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a:t>2. </a:t>
            </a:r>
            <a:r>
              <a:rPr lang="en-US" sz="2200" b="1" dirty="0"/>
              <a:t>The Exam Builder window appears. </a:t>
            </a:r>
            <a:br>
              <a:rPr lang="en-US" dirty="0"/>
            </a:br>
            <a:endParaRPr lang="en-US" dirty="0"/>
          </a:p>
        </p:txBody>
      </p:sp>
      <p:pic>
        <p:nvPicPr>
          <p:cNvPr id="2051" name="Picture 3"/>
          <p:cNvPicPr>
            <a:picLocks noGrp="1" noChangeAspect="1" noChangeArrowheads="1"/>
          </p:cNvPicPr>
          <p:nvPr>
            <p:ph idx="1"/>
          </p:nvPr>
        </p:nvPicPr>
        <p:blipFill>
          <a:blip r:embed="rId2" cstate="print"/>
          <a:srcRect/>
          <a:stretch>
            <a:fillRect/>
          </a:stretch>
        </p:blipFill>
        <p:spPr bwMode="auto">
          <a:xfrm>
            <a:off x="1640549" y="1066800"/>
            <a:ext cx="5827051" cy="563880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04800"/>
            <a:ext cx="6705600" cy="1066800"/>
          </a:xfrm>
        </p:spPr>
        <p:txBody>
          <a:bodyPr>
            <a:normAutofit fontScale="90000"/>
          </a:bodyPr>
          <a:lstStyle/>
          <a:p>
            <a:r>
              <a:rPr lang="en-US" sz="2700" b="1" dirty="0"/>
              <a:t>Success Profiler </a:t>
            </a:r>
            <a:br>
              <a:rPr lang="en-US" sz="2700" b="1" dirty="0"/>
            </a:br>
            <a:r>
              <a:rPr lang="en-US" sz="2700" dirty="0"/>
              <a:t>The Success Profiler report generates a Personal Skills Map .csv file to use with Success Profiler program</a:t>
            </a:r>
            <a:r>
              <a:rPr lang="en-US" dirty="0"/>
              <a:t>. </a:t>
            </a:r>
          </a:p>
        </p:txBody>
      </p:sp>
      <p:pic>
        <p:nvPicPr>
          <p:cNvPr id="9218" name="Picture 2"/>
          <p:cNvPicPr>
            <a:picLocks noGrp="1" noChangeAspect="1" noChangeArrowheads="1"/>
          </p:cNvPicPr>
          <p:nvPr>
            <p:ph idx="1"/>
          </p:nvPr>
        </p:nvPicPr>
        <p:blipFill>
          <a:blip r:embed="rId2" cstate="print"/>
          <a:srcRect/>
          <a:stretch>
            <a:fillRect/>
          </a:stretch>
        </p:blipFill>
        <p:spPr bwMode="auto">
          <a:xfrm>
            <a:off x="1524000" y="1905000"/>
            <a:ext cx="6034617" cy="48006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3100" dirty="0"/>
            </a:br>
            <a:r>
              <a:rPr lang="en-US" sz="3100" dirty="0"/>
              <a:t>To Generate a Success Profiler Report Locally: </a:t>
            </a:r>
            <a:br>
              <a:rPr lang="en-US" dirty="0"/>
            </a:br>
            <a:endParaRPr lang="en-US" dirty="0"/>
          </a:p>
        </p:txBody>
      </p:sp>
      <p:sp>
        <p:nvSpPr>
          <p:cNvPr id="3" name="Content Placeholder 2"/>
          <p:cNvSpPr>
            <a:spLocks noGrp="1"/>
          </p:cNvSpPr>
          <p:nvPr>
            <p:ph idx="1"/>
          </p:nvPr>
        </p:nvSpPr>
        <p:spPr>
          <a:xfrm>
            <a:off x="457200" y="1371600"/>
            <a:ext cx="8229600" cy="5029200"/>
          </a:xfrm>
        </p:spPr>
        <p:txBody>
          <a:bodyPr>
            <a:normAutofit fontScale="70000" lnSpcReduction="20000"/>
          </a:bodyPr>
          <a:lstStyle/>
          <a:p>
            <a:r>
              <a:rPr lang="en-US" dirty="0"/>
              <a:t>1. Click the </a:t>
            </a:r>
            <a:r>
              <a:rPr lang="en-US" b="1" dirty="0"/>
              <a:t>Success Profiler button. The Select Presentations window displays. </a:t>
            </a:r>
          </a:p>
          <a:p>
            <a:r>
              <a:rPr lang="en-US" dirty="0"/>
              <a:t>2. Select the desired presentation and then click the </a:t>
            </a:r>
            <a:r>
              <a:rPr lang="en-US" b="1" dirty="0"/>
              <a:t>OK button. </a:t>
            </a:r>
          </a:p>
          <a:p>
            <a:r>
              <a:rPr lang="en-US" dirty="0"/>
              <a:t>3. Click the </a:t>
            </a:r>
            <a:r>
              <a:rPr lang="en-US" b="1" dirty="0"/>
              <a:t>Save button and give the report a name. </a:t>
            </a:r>
          </a:p>
          <a:p>
            <a:r>
              <a:rPr lang="en-US" dirty="0"/>
              <a:t>4. The *.csv file will automatically be saved in the Success Profiler program folder. </a:t>
            </a:r>
          </a:p>
          <a:p>
            <a:r>
              <a:rPr lang="en-US" dirty="0"/>
              <a:t>5. Exit the Report Manager. </a:t>
            </a:r>
          </a:p>
          <a:p>
            <a:r>
              <a:rPr lang="en-US" dirty="0"/>
              <a:t>6. On the CM Menu, click </a:t>
            </a:r>
            <a:r>
              <a:rPr lang="en-US" b="1" dirty="0"/>
              <a:t>Applications and then click Success Profiler. </a:t>
            </a:r>
          </a:p>
          <a:p>
            <a:r>
              <a:rPr lang="en-US" dirty="0"/>
              <a:t>7. Click on </a:t>
            </a:r>
            <a:r>
              <a:rPr lang="en-US" b="1" dirty="0"/>
              <a:t>Administration Program. </a:t>
            </a:r>
          </a:p>
          <a:p>
            <a:r>
              <a:rPr lang="en-US" dirty="0"/>
              <a:t>8. Enter the Admin Password “Conover”. </a:t>
            </a:r>
          </a:p>
          <a:p>
            <a:r>
              <a:rPr lang="en-US" dirty="0"/>
              <a:t>9. On the Main Menu click </a:t>
            </a:r>
            <a:r>
              <a:rPr lang="en-US" b="1" dirty="0"/>
              <a:t>Import Data from CM. </a:t>
            </a:r>
          </a:p>
          <a:p>
            <a:r>
              <a:rPr lang="en-US" dirty="0"/>
              <a:t>10.Click </a:t>
            </a:r>
            <a:r>
              <a:rPr lang="en-US" b="1" dirty="0"/>
              <a:t>Import Cadet Data from CM button. </a:t>
            </a:r>
          </a:p>
          <a:p>
            <a:r>
              <a:rPr lang="en-US" dirty="0"/>
              <a:t>11.Select the file you saved in Step 3 above. </a:t>
            </a:r>
          </a:p>
          <a:p>
            <a:r>
              <a:rPr lang="en-US" dirty="0"/>
              <a:t>12.Click on the text that says </a:t>
            </a:r>
            <a:r>
              <a:rPr lang="en-US" b="1" dirty="0"/>
              <a:t>“Click here for current list of Groups”.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prstClr val="black"/>
                </a:solidFill>
              </a:rPr>
              <a:t>To Generate a Success Profiler report Locally: </a:t>
            </a:r>
            <a:br>
              <a:rPr lang="en-US" sz="2800" b="1" dirty="0">
                <a:solidFill>
                  <a:prstClr val="black"/>
                </a:solidFill>
              </a:rPr>
            </a:br>
            <a:endParaRPr lang="en-US" sz="2800" b="1" dirty="0"/>
          </a:p>
        </p:txBody>
      </p:sp>
      <p:sp>
        <p:nvSpPr>
          <p:cNvPr id="3" name="Content Placeholder 2"/>
          <p:cNvSpPr>
            <a:spLocks noGrp="1"/>
          </p:cNvSpPr>
          <p:nvPr>
            <p:ph idx="1"/>
          </p:nvPr>
        </p:nvSpPr>
        <p:spPr>
          <a:xfrm>
            <a:off x="457200" y="1447800"/>
            <a:ext cx="8229600" cy="4678363"/>
          </a:xfrm>
        </p:spPr>
        <p:txBody>
          <a:bodyPr>
            <a:normAutofit fontScale="85000" lnSpcReduction="10000"/>
          </a:bodyPr>
          <a:lstStyle/>
          <a:p>
            <a:endParaRPr lang="en-US" dirty="0"/>
          </a:p>
          <a:p>
            <a:r>
              <a:rPr lang="en-US" dirty="0"/>
              <a:t>13.Select the Group of Cadets and hit Enter. </a:t>
            </a:r>
          </a:p>
          <a:p>
            <a:r>
              <a:rPr lang="en-US" dirty="0"/>
              <a:t>14.Enter the User Program (optional) and hit Enter. </a:t>
            </a:r>
          </a:p>
          <a:p>
            <a:r>
              <a:rPr lang="en-US" dirty="0"/>
              <a:t>15.The data for your Cadets will be imported into the Success Profile program. Please refer the </a:t>
            </a:r>
            <a:r>
              <a:rPr lang="en-US" i="1" dirty="0"/>
              <a:t>Success Profiler User Manual for additional information. </a:t>
            </a:r>
          </a:p>
          <a:p>
            <a:r>
              <a:rPr lang="en-US" b="1" dirty="0"/>
              <a:t>Note: All students belonging to the report roster must have unique student ID’s. </a:t>
            </a:r>
          </a:p>
          <a:p>
            <a:r>
              <a:rPr lang="en-US" dirty="0"/>
              <a:t>Another option to analyze your personal skills map data is to upload it to the Conover Online website.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6705600" cy="1066800"/>
          </a:xfrm>
        </p:spPr>
        <p:txBody>
          <a:bodyPr>
            <a:normAutofit fontScale="90000"/>
          </a:bodyPr>
          <a:lstStyle/>
          <a:p>
            <a:br>
              <a:rPr lang="en-US" sz="2200" dirty="0"/>
            </a:br>
            <a:br>
              <a:rPr lang="en-US" sz="2200" dirty="0"/>
            </a:br>
            <a:br>
              <a:rPr lang="en-US" sz="2200" dirty="0"/>
            </a:br>
            <a:br>
              <a:rPr lang="en-US" sz="2200" dirty="0"/>
            </a:br>
            <a:br>
              <a:rPr lang="en-US" sz="2200" dirty="0"/>
            </a:br>
            <a:r>
              <a:rPr lang="en-US" sz="2000" dirty="0"/>
              <a:t>To Generate an Online PSM Report: </a:t>
            </a:r>
            <a:br>
              <a:rPr lang="en-US" sz="2000" dirty="0"/>
            </a:br>
            <a:r>
              <a:rPr lang="en-US" sz="2000" dirty="0"/>
              <a:t>1. Click the </a:t>
            </a:r>
            <a:r>
              <a:rPr lang="en-US" sz="2000" b="1" dirty="0"/>
              <a:t>Online PSM button located on the Main Reports tab. </a:t>
            </a:r>
            <a:br>
              <a:rPr lang="en-US" sz="2000" b="1" dirty="0"/>
            </a:br>
            <a:r>
              <a:rPr lang="en-US" sz="2000" dirty="0"/>
              <a:t>The Online PSM-Personal Skills Map Exam Required window displays. </a:t>
            </a:r>
            <a:br>
              <a:rPr lang="en-US" sz="2000" dirty="0"/>
            </a:br>
            <a:r>
              <a:rPr lang="en-US" sz="2000" dirty="0"/>
              <a:t>2. Click the </a:t>
            </a:r>
            <a:r>
              <a:rPr lang="en-US" sz="2000" b="1" dirty="0"/>
              <a:t>OK button. </a:t>
            </a:r>
            <a:br>
              <a:rPr lang="en-US" sz="2000" b="1" dirty="0"/>
            </a:br>
            <a:br>
              <a:rPr lang="en-US" dirty="0"/>
            </a:br>
            <a:br>
              <a:rPr lang="en-US" dirty="0"/>
            </a:br>
            <a:r>
              <a:rPr lang="en-US" b="1" dirty="0"/>
              <a:t>352</a:t>
            </a:r>
            <a:endParaRPr lang="en-US" dirty="0"/>
          </a:p>
        </p:txBody>
      </p:sp>
      <p:pic>
        <p:nvPicPr>
          <p:cNvPr id="10242" name="Picture 2"/>
          <p:cNvPicPr>
            <a:picLocks noGrp="1" noChangeAspect="1" noChangeArrowheads="1"/>
          </p:cNvPicPr>
          <p:nvPr>
            <p:ph idx="1"/>
          </p:nvPr>
        </p:nvPicPr>
        <p:blipFill>
          <a:blip r:embed="rId2" cstate="print"/>
          <a:srcRect/>
          <a:stretch>
            <a:fillRect/>
          </a:stretch>
        </p:blipFill>
        <p:spPr bwMode="auto">
          <a:xfrm>
            <a:off x="1371600" y="1524000"/>
            <a:ext cx="6722649" cy="518160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r>
              <a:rPr lang="en-US" dirty="0"/>
              <a:t>The Select Presentations window displays. </a:t>
            </a:r>
          </a:p>
          <a:p>
            <a:r>
              <a:rPr lang="en-US" dirty="0"/>
              <a:t>3. Select the desired presentation that you wish to view and click the </a:t>
            </a:r>
            <a:r>
              <a:rPr lang="en-US" b="1" dirty="0"/>
              <a:t>OK button. </a:t>
            </a:r>
          </a:p>
          <a:p>
            <a:endParaRPr lang="en-US" dirty="0"/>
          </a:p>
          <a:p>
            <a:r>
              <a:rPr lang="en-US" dirty="0"/>
              <a:t>The Criteria window displays. </a:t>
            </a:r>
          </a:p>
          <a:p>
            <a:r>
              <a:rPr lang="en-US" dirty="0"/>
              <a:t>4. Click the </a:t>
            </a:r>
            <a:r>
              <a:rPr lang="en-US" b="1" dirty="0"/>
              <a:t>Yes button. </a:t>
            </a:r>
          </a:p>
          <a:p>
            <a:endParaRPr lang="en-US" dirty="0"/>
          </a:p>
          <a:p>
            <a:r>
              <a:rPr lang="en-US" dirty="0"/>
              <a:t>The Generation Successful window displays. </a:t>
            </a:r>
          </a:p>
          <a:p>
            <a:r>
              <a:rPr lang="en-US" dirty="0"/>
              <a:t>5. Click the </a:t>
            </a:r>
            <a:r>
              <a:rPr lang="en-US" b="1" dirty="0"/>
              <a:t>OK button. </a:t>
            </a:r>
          </a:p>
          <a:p>
            <a:endParaRPr lang="en-US" dirty="0"/>
          </a:p>
          <a:p>
            <a:r>
              <a:rPr lang="en-US" dirty="0"/>
              <a:t>The Upload Report Prompt displays. </a:t>
            </a:r>
          </a:p>
          <a:p>
            <a:r>
              <a:rPr lang="en-US" dirty="0"/>
              <a:t>6. Click </a:t>
            </a:r>
            <a:r>
              <a:rPr lang="en-US" b="1" dirty="0"/>
              <a:t>Yes to upload the Online PSM Report to Conover Online website. </a:t>
            </a:r>
          </a:p>
          <a:p>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Instructions for uploading the Online PSM Report to the Conover Online website: </a:t>
            </a:r>
          </a:p>
        </p:txBody>
      </p:sp>
      <p:sp>
        <p:nvSpPr>
          <p:cNvPr id="3" name="Content Placeholder 2"/>
          <p:cNvSpPr>
            <a:spLocks noGrp="1"/>
          </p:cNvSpPr>
          <p:nvPr>
            <p:ph idx="1"/>
          </p:nvPr>
        </p:nvSpPr>
        <p:spPr/>
        <p:txBody>
          <a:bodyPr>
            <a:normAutofit fontScale="77500" lnSpcReduction="20000"/>
          </a:bodyPr>
          <a:lstStyle/>
          <a:p>
            <a:r>
              <a:rPr lang="en-US" dirty="0"/>
              <a:t>a. Login to Conover Online website. </a:t>
            </a:r>
          </a:p>
          <a:p>
            <a:r>
              <a:rPr lang="en-US" dirty="0"/>
              <a:t>b. Select </a:t>
            </a:r>
            <a:r>
              <a:rPr lang="en-US" b="1" dirty="0"/>
              <a:t>Upload on the webpage. </a:t>
            </a:r>
          </a:p>
          <a:p>
            <a:r>
              <a:rPr lang="en-US" dirty="0"/>
              <a:t>c. Navigate to “&lt;drive&gt;Online Reports”. </a:t>
            </a:r>
            <a:r>
              <a:rPr lang="en-US" b="1" dirty="0"/>
              <a:t>(REMEMBER THIS) </a:t>
            </a:r>
          </a:p>
          <a:p>
            <a:r>
              <a:rPr lang="en-US" dirty="0"/>
              <a:t>d. Select an Online PSM Report data file for upload. </a:t>
            </a:r>
          </a:p>
          <a:p>
            <a:endParaRPr lang="en-US" dirty="0"/>
          </a:p>
          <a:p>
            <a:r>
              <a:rPr lang="en-US" b="1" dirty="0"/>
              <a:t>Important: Only select a file that follows this naming convention: “Online Psm_Class…” for upload. </a:t>
            </a:r>
          </a:p>
          <a:p>
            <a:r>
              <a:rPr lang="en-US" b="1" dirty="0"/>
              <a:t>NOTE: Click on the link below: </a:t>
            </a:r>
          </a:p>
          <a:p>
            <a:r>
              <a:rPr lang="en-US" dirty="0"/>
              <a:t>http://conoveru.com/videos/internet/ajrotc/extra-videos/import-psm-from-cm/ </a:t>
            </a:r>
          </a:p>
          <a:p>
            <a:r>
              <a:rPr lang="en-US" dirty="0"/>
              <a:t>to view Conover's help video on how to import the PSM report to their system. </a:t>
            </a:r>
          </a:p>
          <a:p>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1295400" y="609600"/>
            <a:ext cx="6095999" cy="60198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Conover Online</a:t>
            </a:r>
          </a:p>
        </p:txBody>
      </p:sp>
      <p:sp>
        <p:nvSpPr>
          <p:cNvPr id="3" name="Content Placeholder 2"/>
          <p:cNvSpPr>
            <a:spLocks noGrp="1"/>
          </p:cNvSpPr>
          <p:nvPr>
            <p:ph idx="1"/>
          </p:nvPr>
        </p:nvSpPr>
        <p:spPr/>
        <p:txBody>
          <a:bodyPr>
            <a:normAutofit/>
          </a:bodyPr>
          <a:lstStyle/>
          <a:p>
            <a:r>
              <a:rPr lang="en-US" dirty="0"/>
              <a:t>Conover Online is a web-based assessment and curriculum system that covers four unique areas:</a:t>
            </a:r>
          </a:p>
          <a:p>
            <a:r>
              <a:rPr lang="en-US" dirty="0"/>
              <a:t>1.Vocational Assessment</a:t>
            </a:r>
          </a:p>
          <a:p>
            <a:r>
              <a:rPr lang="en-US" dirty="0"/>
              <a:t>2.Self-Determination</a:t>
            </a:r>
          </a:p>
          <a:p>
            <a:r>
              <a:rPr lang="en-US" dirty="0"/>
              <a:t>3.Social/Emotional Learning</a:t>
            </a:r>
          </a:p>
          <a:p>
            <a:r>
              <a:rPr lang="en-US" dirty="0"/>
              <a:t>4.Independent Living Skills</a:t>
            </a:r>
          </a:p>
          <a:p>
            <a:endParaRPr lang="en-US" dirty="0"/>
          </a:p>
          <a:p>
            <a:endParaRPr lang="en-US" dirty="0"/>
          </a:p>
        </p:txBody>
      </p:sp>
    </p:spTree>
    <p:extLst>
      <p:ext uri="{BB962C8B-B14F-4D97-AF65-F5344CB8AC3E}">
        <p14:creationId xmlns:p14="http://schemas.microsoft.com/office/powerpoint/2010/main" val="3293148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6705600" cy="1020762"/>
          </a:xfrm>
        </p:spPr>
        <p:txBody>
          <a:bodyPr>
            <a:normAutofit fontScale="90000"/>
          </a:bodyPr>
          <a:lstStyle/>
          <a:p>
            <a:r>
              <a:rPr lang="en-US" sz="2400" b="1" dirty="0"/>
              <a:t>Common Problems &amp; Questions</a:t>
            </a:r>
            <a:br>
              <a:rPr lang="en-US" sz="2400" b="1" dirty="0"/>
            </a:br>
            <a:r>
              <a:rPr lang="en-US" sz="2400" dirty="0"/>
              <a:t>Here you will find answers to common problems and questions.</a:t>
            </a:r>
          </a:p>
        </p:txBody>
      </p:sp>
      <p:sp>
        <p:nvSpPr>
          <p:cNvPr id="3" name="Content Placeholder 2"/>
          <p:cNvSpPr>
            <a:spLocks noGrp="1"/>
          </p:cNvSpPr>
          <p:nvPr>
            <p:ph idx="1"/>
          </p:nvPr>
        </p:nvSpPr>
        <p:spPr>
          <a:xfrm>
            <a:off x="457200" y="1447800"/>
            <a:ext cx="8229600" cy="4876800"/>
          </a:xfrm>
        </p:spPr>
        <p:txBody>
          <a:bodyPr>
            <a:normAutofit fontScale="70000" lnSpcReduction="20000"/>
          </a:bodyPr>
          <a:lstStyle/>
          <a:p>
            <a:r>
              <a:rPr lang="en-US" b="1" dirty="0">
                <a:hlinkClick r:id="rId2"/>
              </a:rPr>
              <a:t>How to use the Report Generator</a:t>
            </a:r>
            <a:endParaRPr lang="en-US" b="1" dirty="0"/>
          </a:p>
          <a:p>
            <a:r>
              <a:rPr lang="en-US" b="1" dirty="0">
                <a:hlinkClick r:id="rId3"/>
              </a:rPr>
              <a:t>How do I turn on the audio or text-to-speech</a:t>
            </a:r>
            <a:endParaRPr lang="en-US" b="1" dirty="0"/>
          </a:p>
          <a:p>
            <a:r>
              <a:rPr lang="en-US" b="1" dirty="0">
                <a:hlinkClick r:id="rId4"/>
              </a:rPr>
              <a:t>I get a 500 error when using Conover Online.</a:t>
            </a:r>
            <a:endParaRPr lang="en-US" b="1" dirty="0"/>
          </a:p>
          <a:p>
            <a:r>
              <a:rPr lang="en-US" b="1" dirty="0">
                <a:hlinkClick r:id="rId5"/>
              </a:rPr>
              <a:t>How do I preview a unit before making an assignment</a:t>
            </a:r>
            <a:endParaRPr lang="en-US" b="1" dirty="0"/>
          </a:p>
          <a:p>
            <a:r>
              <a:rPr lang="en-US" b="1" dirty="0">
                <a:hlinkClick r:id="rId6"/>
              </a:rPr>
              <a:t>How do I reassign an assignment or activity</a:t>
            </a:r>
            <a:endParaRPr lang="en-US" b="1" dirty="0"/>
          </a:p>
          <a:p>
            <a:r>
              <a:rPr lang="en-US" b="1" dirty="0">
                <a:hlinkClick r:id="rId7"/>
              </a:rPr>
              <a:t>How do I </a:t>
            </a:r>
            <a:r>
              <a:rPr lang="en-US" b="1" dirty="0" err="1">
                <a:hlinkClick r:id="rId7"/>
              </a:rPr>
              <a:t>unassign</a:t>
            </a:r>
            <a:r>
              <a:rPr lang="en-US" b="1" dirty="0">
                <a:hlinkClick r:id="rId7"/>
              </a:rPr>
              <a:t> an assignment or activity to get my credit back</a:t>
            </a:r>
            <a:endParaRPr lang="en-US" b="1" dirty="0"/>
          </a:p>
          <a:p>
            <a:r>
              <a:rPr lang="en-US" b="1" dirty="0">
                <a:hlinkClick r:id="rId8"/>
              </a:rPr>
              <a:t>How do I view User or Student reports</a:t>
            </a:r>
            <a:endParaRPr lang="en-US" b="1" dirty="0"/>
          </a:p>
          <a:p>
            <a:r>
              <a:rPr lang="en-US" b="1" dirty="0">
                <a:hlinkClick r:id="rId9"/>
              </a:rPr>
              <a:t>How do I access a User’s or Student’s assignments</a:t>
            </a:r>
            <a:endParaRPr lang="en-US" b="1" dirty="0"/>
          </a:p>
          <a:p>
            <a:r>
              <a:rPr lang="en-US" b="1" dirty="0">
                <a:hlinkClick r:id="rId10"/>
              </a:rPr>
              <a:t>How does a user log into Conover Online</a:t>
            </a:r>
            <a:endParaRPr lang="en-US" b="1" dirty="0"/>
          </a:p>
          <a:p>
            <a:r>
              <a:rPr lang="en-US" b="1" dirty="0">
                <a:hlinkClick r:id="rId11"/>
              </a:rPr>
              <a:t>How do I make an assignment for my user or student</a:t>
            </a:r>
            <a:endParaRPr lang="en-US" b="1" dirty="0"/>
          </a:p>
          <a:p>
            <a:r>
              <a:rPr lang="en-US" b="1" dirty="0">
                <a:hlinkClick r:id="rId12"/>
              </a:rPr>
              <a:t>How do I create a User or Student Account in Conover Online</a:t>
            </a:r>
            <a:endParaRPr lang="en-US" b="1" dirty="0"/>
          </a:p>
          <a:p>
            <a:r>
              <a:rPr lang="en-US" b="1" dirty="0">
                <a:hlinkClick r:id="rId13"/>
              </a:rPr>
              <a:t>How do I delete a user or account</a:t>
            </a:r>
            <a:endParaRPr lang="en-US" b="1" dirty="0"/>
          </a:p>
          <a:p>
            <a:r>
              <a:rPr lang="en-US" b="1" dirty="0">
                <a:hlinkClick r:id="rId14"/>
              </a:rPr>
              <a:t>How do I change the password for a user or administrator account</a:t>
            </a:r>
            <a:endParaRPr lang="en-US" b="1" dirty="0"/>
          </a:p>
          <a:p>
            <a:r>
              <a:rPr lang="en-US" b="1" dirty="0">
                <a:hlinkClick r:id="rId15"/>
              </a:rPr>
              <a:t>How do I reset my password</a:t>
            </a:r>
            <a:endParaRPr lang="en-US" b="1" dirty="0"/>
          </a:p>
          <a:p>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077200" cy="685800"/>
          </a:xfrm>
        </p:spPr>
        <p:txBody>
          <a:bodyPr numCol="1">
            <a:normAutofit fontScale="90000"/>
          </a:bodyPr>
          <a:lstStyle/>
          <a:p>
            <a:br>
              <a:rPr lang="en-US" sz="2700" b="1" dirty="0"/>
            </a:br>
            <a:br>
              <a:rPr lang="en-US" sz="2700" b="1" dirty="0"/>
            </a:br>
            <a:r>
              <a:rPr lang="en-US" sz="2700" b="1" dirty="0"/>
              <a:t>Comprehensive Training Videos</a:t>
            </a:r>
            <a:br>
              <a:rPr lang="en-US" sz="2700" b="1" dirty="0"/>
            </a:br>
            <a:br>
              <a:rPr lang="en-US" sz="2700" b="1" dirty="0"/>
            </a:br>
            <a:endParaRPr lang="en-US" dirty="0"/>
          </a:p>
        </p:txBody>
      </p:sp>
      <p:sp>
        <p:nvSpPr>
          <p:cNvPr id="3" name="Content Placeholder 2"/>
          <p:cNvSpPr>
            <a:spLocks noGrp="1"/>
          </p:cNvSpPr>
          <p:nvPr>
            <p:ph idx="1"/>
          </p:nvPr>
        </p:nvSpPr>
        <p:spPr>
          <a:xfrm>
            <a:off x="457200" y="1066800"/>
            <a:ext cx="8229600" cy="5334000"/>
          </a:xfrm>
        </p:spPr>
        <p:txBody>
          <a:bodyPr>
            <a:normAutofit/>
          </a:bodyPr>
          <a:lstStyle/>
          <a:p>
            <a:r>
              <a:rPr lang="en-US" sz="1600" b="1" dirty="0">
                <a:hlinkClick r:id="rId2"/>
              </a:rPr>
              <a:t>Conover Online Welcome Videos - These are the videos that the user sees the first time they access Conover Online</a:t>
            </a:r>
          </a:p>
          <a:p>
            <a:r>
              <a:rPr lang="en-US" sz="1600" b="1" dirty="0">
                <a:hlinkClick r:id="rId2"/>
              </a:rPr>
              <a:t>Introductory Video - These videos will give you an overview of the products included with Conover Online</a:t>
            </a:r>
          </a:p>
          <a:p>
            <a:r>
              <a:rPr lang="en-US" sz="1600" b="1" dirty="0">
                <a:hlinkClick r:id="rId2"/>
              </a:rPr>
              <a:t>Accessing Conover Online Professional - These videos will show you the basics of using accessing Conover Online</a:t>
            </a:r>
          </a:p>
          <a:p>
            <a:r>
              <a:rPr lang="en-US" sz="1600" b="1" dirty="0">
                <a:hlinkClick r:id="rId2"/>
              </a:rPr>
              <a:t>Website Layout - These videos will give you an overview of the Conover Online website</a:t>
            </a:r>
          </a:p>
          <a:p>
            <a:r>
              <a:rPr lang="en-US" sz="1600" b="1" dirty="0">
                <a:hlinkClick r:id="rId2"/>
              </a:rPr>
              <a:t>The Administrator Account - These videos will show all of the options available to an Administrator</a:t>
            </a:r>
          </a:p>
          <a:p>
            <a:r>
              <a:rPr lang="en-US" sz="1600" b="1" dirty="0">
                <a:hlinkClick r:id="rId2"/>
              </a:rPr>
              <a:t>The User Account - These videos will show all of the options available to an individual user</a:t>
            </a:r>
          </a:p>
          <a:p>
            <a:r>
              <a:rPr lang="en-US" sz="1600" b="1" dirty="0">
                <a:hlinkClick r:id="rId2"/>
              </a:rPr>
              <a:t>Manage Assignments - These videos will show how to make assignments for your users</a:t>
            </a:r>
          </a:p>
          <a:p>
            <a:r>
              <a:rPr lang="en-US" sz="1600" b="1" dirty="0">
                <a:hlinkClick r:id="rId2"/>
              </a:rPr>
              <a:t>How Personal Responsibility Works - These videos will show how Personal Responsibility works with a user</a:t>
            </a:r>
          </a:p>
          <a:p>
            <a:r>
              <a:rPr lang="en-US" sz="1600" b="1" dirty="0">
                <a:hlinkClick r:id="rId2"/>
              </a:rPr>
              <a:t>How The Success Profiler Works - These videos will show how The Success Profiler works with a user</a:t>
            </a:r>
          </a:p>
          <a:p>
            <a:r>
              <a:rPr lang="en-US" sz="1600" b="1" dirty="0">
                <a:hlinkClick r:id="rId2"/>
              </a:rPr>
              <a:t>The Viewer Account - These videos will show all of the options available to an Viewer</a:t>
            </a:r>
          </a:p>
          <a:p>
            <a:endParaRPr 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74638"/>
            <a:ext cx="6781800" cy="944562"/>
          </a:xfrm>
        </p:spPr>
        <p:txBody>
          <a:bodyPr>
            <a:normAutofit fontScale="90000"/>
          </a:bodyPr>
          <a:lstStyle/>
          <a:p>
            <a:br>
              <a:rPr lang="en-US" dirty="0"/>
            </a:br>
            <a:r>
              <a:rPr lang="en-US" sz="2700" dirty="0"/>
              <a:t>3. </a:t>
            </a:r>
            <a:r>
              <a:rPr lang="en-US" sz="2700" b="1" dirty="0"/>
              <a:t>Drilldown to the Unit, Chapter, and Lessons to choose your question. </a:t>
            </a:r>
            <a:br>
              <a:rPr lang="en-US" b="1" dirty="0"/>
            </a:br>
            <a:endParaRPr lang="en-US" b="1"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990601" y="1219200"/>
            <a:ext cx="6705600" cy="563880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6629400" cy="1020762"/>
          </a:xfrm>
        </p:spPr>
        <p:txBody>
          <a:bodyPr>
            <a:normAutofit fontScale="90000"/>
          </a:bodyPr>
          <a:lstStyle/>
          <a:p>
            <a:r>
              <a:rPr lang="en-US" b="1" dirty="0"/>
              <a:t>How to use the Report Generator</a:t>
            </a:r>
          </a:p>
        </p:txBody>
      </p:sp>
      <p:pic>
        <p:nvPicPr>
          <p:cNvPr id="4" name="Content Placeholder 3" descr="report-generator1.png"/>
          <p:cNvPicPr>
            <a:picLocks noGrp="1" noChangeAspect="1"/>
          </p:cNvPicPr>
          <p:nvPr>
            <p:ph idx="1"/>
          </p:nvPr>
        </p:nvPicPr>
        <p:blipFill>
          <a:blip r:embed="rId2" cstate="print"/>
          <a:stretch>
            <a:fillRect/>
          </a:stretch>
        </p:blipFill>
        <p:spPr>
          <a:xfrm>
            <a:off x="577555" y="1447800"/>
            <a:ext cx="7988889" cy="5181600"/>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6629400" cy="944562"/>
          </a:xfrm>
        </p:spPr>
        <p:txBody>
          <a:bodyPr>
            <a:normAutofit fontScale="90000"/>
          </a:bodyPr>
          <a:lstStyle/>
          <a:p>
            <a:r>
              <a:rPr lang="en-US" sz="3100" dirty="0"/>
              <a:t>Next, choose Report Generator from the options listed on the left-hand side of the screen</a:t>
            </a:r>
            <a:r>
              <a:rPr lang="en-US" dirty="0"/>
              <a:t>.</a:t>
            </a:r>
          </a:p>
        </p:txBody>
      </p:sp>
      <p:pic>
        <p:nvPicPr>
          <p:cNvPr id="4" name="Content Placeholder 3" descr="report-generator2.png"/>
          <p:cNvPicPr>
            <a:picLocks noGrp="1" noChangeAspect="1"/>
          </p:cNvPicPr>
          <p:nvPr>
            <p:ph idx="1"/>
          </p:nvPr>
        </p:nvPicPr>
        <p:blipFill>
          <a:blip r:embed="rId2" cstate="print"/>
          <a:stretch>
            <a:fillRect/>
          </a:stretch>
        </p:blipFill>
        <p:spPr>
          <a:xfrm>
            <a:off x="838200" y="1600200"/>
            <a:ext cx="7436573" cy="4724400"/>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6705600" cy="1096962"/>
          </a:xfrm>
        </p:spPr>
        <p:txBody>
          <a:bodyPr>
            <a:normAutofit fontScale="90000"/>
          </a:bodyPr>
          <a:lstStyle/>
          <a:p>
            <a:r>
              <a:rPr lang="en-US" sz="3100" dirty="0"/>
              <a:t>There are a few options available to you. You can do a report for a single user</a:t>
            </a:r>
            <a:r>
              <a:rPr lang="en-US" dirty="0"/>
              <a:t>.</a:t>
            </a:r>
          </a:p>
        </p:txBody>
      </p:sp>
      <p:pic>
        <p:nvPicPr>
          <p:cNvPr id="4" name="Content Placeholder 3" descr="report-generator3.png"/>
          <p:cNvPicPr>
            <a:picLocks noGrp="1" noChangeAspect="1"/>
          </p:cNvPicPr>
          <p:nvPr>
            <p:ph idx="1"/>
          </p:nvPr>
        </p:nvPicPr>
        <p:blipFill>
          <a:blip r:embed="rId2" cstate="print"/>
          <a:stretch>
            <a:fillRect/>
          </a:stretch>
        </p:blipFill>
        <p:spPr>
          <a:xfrm>
            <a:off x="457200" y="1371600"/>
            <a:ext cx="8229600" cy="5181600"/>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6705600" cy="1173162"/>
          </a:xfrm>
        </p:spPr>
        <p:txBody>
          <a:bodyPr>
            <a:normAutofit fontScale="90000"/>
          </a:bodyPr>
          <a:lstStyle/>
          <a:p>
            <a:r>
              <a:rPr lang="en-US" sz="2800" b="1" dirty="0"/>
              <a:t>If you are a System Administrator, you can select System Wide and do a report for all users in the system.</a:t>
            </a:r>
          </a:p>
        </p:txBody>
      </p:sp>
      <p:pic>
        <p:nvPicPr>
          <p:cNvPr id="4" name="Content Placeholder 3" descr="report-generator5.png"/>
          <p:cNvPicPr>
            <a:picLocks noGrp="1" noChangeAspect="1"/>
          </p:cNvPicPr>
          <p:nvPr>
            <p:ph idx="1"/>
          </p:nvPr>
        </p:nvPicPr>
        <p:blipFill>
          <a:blip r:embed="rId2" cstate="print"/>
          <a:stretch>
            <a:fillRect/>
          </a:stretch>
        </p:blipFill>
        <p:spPr>
          <a:xfrm>
            <a:off x="457200" y="1447800"/>
            <a:ext cx="8229600" cy="4952999"/>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You can select a group of users.</a:t>
            </a:r>
          </a:p>
        </p:txBody>
      </p:sp>
      <p:pic>
        <p:nvPicPr>
          <p:cNvPr id="4" name="Content Placeholder 3" descr="report-generator4.png"/>
          <p:cNvPicPr>
            <a:picLocks noGrp="1" noChangeAspect="1"/>
          </p:cNvPicPr>
          <p:nvPr>
            <p:ph idx="1"/>
          </p:nvPr>
        </p:nvPicPr>
        <p:blipFill>
          <a:blip r:embed="rId2" cstate="print"/>
          <a:stretch>
            <a:fillRect/>
          </a:stretch>
        </p:blipFill>
        <p:spPr>
          <a:xfrm>
            <a:off x="816818" y="1219200"/>
            <a:ext cx="7510364" cy="5105400"/>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6629400" cy="990600"/>
          </a:xfrm>
        </p:spPr>
        <p:txBody>
          <a:bodyPr>
            <a:noAutofit/>
          </a:bodyPr>
          <a:lstStyle/>
          <a:p>
            <a:r>
              <a:rPr lang="en-US" sz="2400" b="1" dirty="0"/>
              <a:t>Once you have chosen who to make a report for, you will need to select your data range. If you do not select a date range, all dates will be used.</a:t>
            </a:r>
          </a:p>
        </p:txBody>
      </p:sp>
      <p:pic>
        <p:nvPicPr>
          <p:cNvPr id="4" name="Content Placeholder 3" descr="report-generator6.png"/>
          <p:cNvPicPr>
            <a:picLocks noGrp="1" noChangeAspect="1"/>
          </p:cNvPicPr>
          <p:nvPr>
            <p:ph idx="1"/>
          </p:nvPr>
        </p:nvPicPr>
        <p:blipFill>
          <a:blip r:embed="rId2" cstate="print"/>
          <a:stretch>
            <a:fillRect/>
          </a:stretch>
        </p:blipFill>
        <p:spPr>
          <a:xfrm>
            <a:off x="536214" y="1447800"/>
            <a:ext cx="8071572" cy="4953000"/>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6705600" cy="944562"/>
          </a:xfrm>
        </p:spPr>
        <p:txBody>
          <a:bodyPr>
            <a:normAutofit fontScale="90000"/>
          </a:bodyPr>
          <a:lstStyle/>
          <a:p>
            <a:r>
              <a:rPr lang="en-US" sz="2800" b="1" dirty="0"/>
              <a:t>Next, choose which programs you would like included in your report.</a:t>
            </a:r>
          </a:p>
        </p:txBody>
      </p:sp>
      <p:pic>
        <p:nvPicPr>
          <p:cNvPr id="4" name="Content Placeholder 3" descr="report-generator7.png"/>
          <p:cNvPicPr>
            <a:picLocks noGrp="1" noChangeAspect="1"/>
          </p:cNvPicPr>
          <p:nvPr>
            <p:ph idx="1"/>
          </p:nvPr>
        </p:nvPicPr>
        <p:blipFill>
          <a:blip r:embed="rId2" cstate="print"/>
          <a:stretch>
            <a:fillRect/>
          </a:stretch>
        </p:blipFill>
        <p:spPr>
          <a:xfrm>
            <a:off x="2076590" y="1295400"/>
            <a:ext cx="4990819" cy="5029200"/>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6705600" cy="1143000"/>
          </a:xfrm>
        </p:spPr>
        <p:txBody>
          <a:bodyPr>
            <a:normAutofit/>
          </a:bodyPr>
          <a:lstStyle/>
          <a:p>
            <a:r>
              <a:rPr lang="en-US" sz="3100" dirty="0"/>
              <a:t>Choose Generate Report to create your report.</a:t>
            </a:r>
          </a:p>
        </p:txBody>
      </p:sp>
      <p:pic>
        <p:nvPicPr>
          <p:cNvPr id="4" name="Content Placeholder 3" descr="report-generator8.png"/>
          <p:cNvPicPr>
            <a:picLocks noGrp="1" noChangeAspect="1"/>
          </p:cNvPicPr>
          <p:nvPr>
            <p:ph idx="1"/>
          </p:nvPr>
        </p:nvPicPr>
        <p:blipFill>
          <a:blip r:embed="rId2" cstate="print"/>
          <a:stretch>
            <a:fillRect/>
          </a:stretch>
        </p:blipFill>
        <p:spPr>
          <a:xfrm>
            <a:off x="1433744" y="1219200"/>
            <a:ext cx="6276511" cy="5257800"/>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6629400" cy="1219200"/>
          </a:xfrm>
        </p:spPr>
        <p:txBody>
          <a:bodyPr>
            <a:noAutofit/>
          </a:bodyPr>
          <a:lstStyle/>
          <a:p>
            <a:r>
              <a:rPr lang="en-US" sz="2800" dirty="0"/>
              <a:t>Your report will be processed in the background. This can take some time depending on which options you selected and how many users you have in the system.</a:t>
            </a:r>
          </a:p>
        </p:txBody>
      </p:sp>
      <p:pic>
        <p:nvPicPr>
          <p:cNvPr id="4" name="Content Placeholder 3" descr="report-generator9.png"/>
          <p:cNvPicPr>
            <a:picLocks noGrp="1" noChangeAspect="1"/>
          </p:cNvPicPr>
          <p:nvPr>
            <p:ph idx="1"/>
          </p:nvPr>
        </p:nvPicPr>
        <p:blipFill>
          <a:blip r:embed="rId2" cstate="print"/>
          <a:stretch>
            <a:fillRect/>
          </a:stretch>
        </p:blipFill>
        <p:spPr>
          <a:xfrm>
            <a:off x="457200" y="1676400"/>
            <a:ext cx="8229600" cy="4876800"/>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04800"/>
            <a:ext cx="6629400" cy="1249362"/>
          </a:xfrm>
        </p:spPr>
        <p:txBody>
          <a:bodyPr>
            <a:noAutofit/>
          </a:bodyPr>
          <a:lstStyle/>
          <a:p>
            <a:r>
              <a:rPr lang="en-US" sz="2800" dirty="0"/>
              <a:t>Once our report is ready, you will be emailed a link. Make sure to check your SPAM folder in case you do not receive the email.</a:t>
            </a:r>
          </a:p>
        </p:txBody>
      </p:sp>
      <p:pic>
        <p:nvPicPr>
          <p:cNvPr id="4" name="Content Placeholder 3" descr="report-generator10.png"/>
          <p:cNvPicPr>
            <a:picLocks noGrp="1" noChangeAspect="1"/>
          </p:cNvPicPr>
          <p:nvPr>
            <p:ph idx="1"/>
          </p:nvPr>
        </p:nvPicPr>
        <p:blipFill>
          <a:blip r:embed="rId2" cstate="print"/>
          <a:stretch>
            <a:fillRect/>
          </a:stretch>
        </p:blipFill>
        <p:spPr>
          <a:xfrm>
            <a:off x="457200" y="1752600"/>
            <a:ext cx="8229600" cy="47244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6629400" cy="1249362"/>
          </a:xfrm>
        </p:spPr>
        <p:txBody>
          <a:bodyPr>
            <a:normAutofit fontScale="90000"/>
          </a:bodyPr>
          <a:lstStyle/>
          <a:p>
            <a:r>
              <a:rPr lang="en-US" sz="2200" dirty="0"/>
              <a:t>4. </a:t>
            </a:r>
            <a:r>
              <a:rPr lang="en-US" sz="2200" b="1" dirty="0"/>
              <a:t>Click Add Question to begin adding your exam questions. Your questions appear under Exam Questions to the left of the window. Click Insert Question to add an exam question below the question you highlighted </a:t>
            </a:r>
            <a:br>
              <a:rPr lang="en-US" sz="2200" b="1" dirty="0"/>
            </a:br>
            <a:endParaRPr lang="en-US" sz="2200" b="1"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1219200" y="1371600"/>
            <a:ext cx="6629399" cy="5257800"/>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81000"/>
            <a:ext cx="6629400" cy="762000"/>
          </a:xfrm>
        </p:spPr>
        <p:txBody>
          <a:bodyPr>
            <a:noAutofit/>
          </a:bodyPr>
          <a:lstStyle/>
          <a:p>
            <a:br>
              <a:rPr lang="en-US" sz="1800" b="1" dirty="0"/>
            </a:br>
            <a:r>
              <a:rPr lang="en-US" sz="2000" b="1" dirty="0"/>
              <a:t>To reassign an activity in The MECA System, select the blue Show items available for reassignment button. This button will only be available if there are activities available to reassign.</a:t>
            </a:r>
          </a:p>
        </p:txBody>
      </p:sp>
      <p:pic>
        <p:nvPicPr>
          <p:cNvPr id="4" name="Content Placeholder 3" descr="meca-reassign1.png"/>
          <p:cNvPicPr>
            <a:picLocks noGrp="1" noChangeAspect="1"/>
          </p:cNvPicPr>
          <p:nvPr>
            <p:ph idx="1"/>
          </p:nvPr>
        </p:nvPicPr>
        <p:blipFill>
          <a:blip r:embed="rId2" cstate="print"/>
          <a:stretch>
            <a:fillRect/>
          </a:stretch>
        </p:blipFill>
        <p:spPr>
          <a:xfrm>
            <a:off x="1374936" y="1676400"/>
            <a:ext cx="6394127" cy="4724400"/>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6629400" cy="1371600"/>
          </a:xfrm>
        </p:spPr>
        <p:txBody>
          <a:bodyPr>
            <a:normAutofit fontScale="90000"/>
          </a:bodyPr>
          <a:lstStyle/>
          <a:p>
            <a:r>
              <a:rPr lang="en-US" sz="1800" b="1" dirty="0"/>
              <a:t>This will bring up a list of the activities that are available to reassign. With MECA, you can reassign any unit once it has been started.  You can see the percent complete next to the assignment name.  If you re-assign a career area, you will lose all progress in the LAP, Career Planner and Work Sample.  Each assignment will be closed, the report data saved</a:t>
            </a:r>
            <a:r>
              <a:rPr lang="en-US" sz="1800" dirty="0"/>
              <a:t>.</a:t>
            </a:r>
            <a:endParaRPr lang="en-US" dirty="0"/>
          </a:p>
        </p:txBody>
      </p:sp>
      <p:pic>
        <p:nvPicPr>
          <p:cNvPr id="4" name="Content Placeholder 3" descr="meca-reassign2.png"/>
          <p:cNvPicPr>
            <a:picLocks noGrp="1" noChangeAspect="1"/>
          </p:cNvPicPr>
          <p:nvPr>
            <p:ph idx="1"/>
          </p:nvPr>
        </p:nvPicPr>
        <p:blipFill>
          <a:blip r:embed="rId2" cstate="print"/>
          <a:stretch>
            <a:fillRect/>
          </a:stretch>
        </p:blipFill>
        <p:spPr>
          <a:xfrm>
            <a:off x="1384666" y="1371600"/>
            <a:ext cx="6049256" cy="5181600"/>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6629400" cy="1096962"/>
          </a:xfrm>
        </p:spPr>
        <p:txBody>
          <a:bodyPr>
            <a:noAutofit/>
          </a:bodyPr>
          <a:lstStyle/>
          <a:p>
            <a:r>
              <a:rPr lang="en-US" sz="1800" b="1" dirty="0"/>
              <a:t>Workplace Readiness</a:t>
            </a:r>
            <a:br>
              <a:rPr lang="en-US" sz="1800" b="1" dirty="0"/>
            </a:br>
            <a:r>
              <a:rPr lang="en-US" sz="1800" b="1" dirty="0"/>
              <a:t>Once a user completes an activity in Workplace Readiness, a blue box will highlight the assignment to let you know that the assignment has already been completed, but you can reassign it. All you have to do is check the box and save the assignment.</a:t>
            </a:r>
          </a:p>
        </p:txBody>
      </p:sp>
      <p:pic>
        <p:nvPicPr>
          <p:cNvPr id="4" name="Content Placeholder 3" descr="wr-reassign.png 1.png"/>
          <p:cNvPicPr>
            <a:picLocks noGrp="1" noChangeAspect="1"/>
          </p:cNvPicPr>
          <p:nvPr>
            <p:ph idx="1"/>
          </p:nvPr>
        </p:nvPicPr>
        <p:blipFill>
          <a:blip r:embed="rId2" cstate="print"/>
          <a:stretch>
            <a:fillRect/>
          </a:stretch>
        </p:blipFill>
        <p:spPr>
          <a:xfrm>
            <a:off x="1447801" y="1676400"/>
            <a:ext cx="6095999" cy="4953000"/>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1021"/>
            <a:ext cx="6629400" cy="1655379"/>
          </a:xfrm>
        </p:spPr>
        <p:txBody>
          <a:bodyPr>
            <a:normAutofit fontScale="90000"/>
          </a:bodyPr>
          <a:lstStyle/>
          <a:p>
            <a:br>
              <a:rPr lang="en-US" sz="2200" b="1" dirty="0"/>
            </a:br>
            <a:br>
              <a:rPr lang="en-US" sz="2200" b="1" dirty="0"/>
            </a:br>
            <a:r>
              <a:rPr lang="en-US" sz="2200" b="1" dirty="0"/>
              <a:t>Personal Responsibility</a:t>
            </a:r>
            <a:br>
              <a:rPr lang="en-US" sz="2200" b="1" dirty="0"/>
            </a:br>
            <a:br>
              <a:rPr lang="en-US" sz="2200" b="1" dirty="0"/>
            </a:br>
            <a:r>
              <a:rPr lang="en-US" sz="2200" b="1" dirty="0"/>
              <a:t>Once a user completes an activity in Personal Responsibility, a blue box will highlight the assignment to let you know that the assignment has already been completed, but you can reassign it. All you have to do is check the box</a:t>
            </a:r>
            <a:br>
              <a:rPr lang="en-US" sz="2000" b="1" dirty="0"/>
            </a:br>
            <a:r>
              <a:rPr lang="en-US" sz="2000" dirty="0"/>
              <a:t>and save the assignment.</a:t>
            </a:r>
            <a:br>
              <a:rPr lang="en-US" sz="2000" dirty="0"/>
            </a:br>
            <a:endParaRPr lang="en-US" sz="2000" dirty="0"/>
          </a:p>
        </p:txBody>
      </p:sp>
      <p:pic>
        <p:nvPicPr>
          <p:cNvPr id="4" name="Content Placeholder 3" descr="pr-reassign.png"/>
          <p:cNvPicPr>
            <a:picLocks noGrp="1" noChangeAspect="1"/>
          </p:cNvPicPr>
          <p:nvPr>
            <p:ph idx="1"/>
          </p:nvPr>
        </p:nvPicPr>
        <p:blipFill>
          <a:blip r:embed="rId2" cstate="print"/>
          <a:stretch>
            <a:fillRect/>
          </a:stretch>
        </p:blipFill>
        <p:spPr>
          <a:xfrm>
            <a:off x="1237259" y="1828800"/>
            <a:ext cx="6669481" cy="4724400"/>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0510"/>
            <a:ext cx="6705600" cy="1513490"/>
          </a:xfrm>
        </p:spPr>
        <p:txBody>
          <a:bodyPr>
            <a:noAutofit/>
          </a:bodyPr>
          <a:lstStyle/>
          <a:p>
            <a:br>
              <a:rPr lang="en-US" sz="1800" b="1" dirty="0"/>
            </a:br>
            <a:r>
              <a:rPr lang="en-US" sz="1800" b="1" dirty="0"/>
              <a:t>The Success Profiler</a:t>
            </a:r>
            <a:br>
              <a:rPr lang="en-US" sz="1800" b="1" dirty="0"/>
            </a:br>
            <a:br>
              <a:rPr lang="en-US" sz="1800" b="1" dirty="0"/>
            </a:br>
            <a:r>
              <a:rPr lang="en-US" sz="1800" b="1" dirty="0"/>
              <a:t>Once a user completes an activity in Workplace Readiness, a blue box will highlight the assignment to let you know that the assignment has already been completed, but you can reassign it. All you have to do is check the box and save the assignment.</a:t>
            </a:r>
            <a:br>
              <a:rPr lang="en-US" sz="1800" b="1" dirty="0"/>
            </a:br>
            <a:endParaRPr lang="en-US" sz="1800" b="1" dirty="0"/>
          </a:p>
        </p:txBody>
      </p:sp>
      <p:pic>
        <p:nvPicPr>
          <p:cNvPr id="4" name="Content Placeholder 3" descr="sp-reassign.png"/>
          <p:cNvPicPr>
            <a:picLocks noGrp="1" noChangeAspect="1"/>
          </p:cNvPicPr>
          <p:nvPr>
            <p:ph idx="1"/>
          </p:nvPr>
        </p:nvPicPr>
        <p:blipFill>
          <a:blip r:embed="rId2" cstate="print"/>
          <a:stretch>
            <a:fillRect/>
          </a:stretch>
        </p:blipFill>
        <p:spPr>
          <a:xfrm>
            <a:off x="1453694" y="1600200"/>
            <a:ext cx="6236612" cy="4525963"/>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6705600" cy="1219200"/>
          </a:xfrm>
        </p:spPr>
        <p:txBody>
          <a:bodyPr>
            <a:normAutofit fontScale="90000"/>
          </a:bodyPr>
          <a:lstStyle/>
          <a:p>
            <a:br>
              <a:rPr lang="en-US" sz="2700" b="1" dirty="0"/>
            </a:br>
            <a:r>
              <a:rPr lang="en-US" sz="2700" b="1" dirty="0"/>
              <a:t>Functional Skills System</a:t>
            </a:r>
            <a:br>
              <a:rPr lang="en-US" sz="2700" b="1" dirty="0"/>
            </a:br>
            <a:r>
              <a:rPr lang="en-US" sz="2700" b="1" dirty="0"/>
              <a:t>To reassign a unit in Functional Skills, find the unit that you want to reassign.  Units that are assigned are highlighted in green.</a:t>
            </a:r>
            <a:br>
              <a:rPr lang="en-US" b="1" dirty="0"/>
            </a:br>
            <a:endParaRPr lang="en-US" b="1" dirty="0"/>
          </a:p>
        </p:txBody>
      </p:sp>
      <p:pic>
        <p:nvPicPr>
          <p:cNvPr id="5" name="Content Placeholder 4" descr="fss-reassign1.png"/>
          <p:cNvPicPr>
            <a:picLocks noGrp="1" noChangeAspect="1"/>
          </p:cNvPicPr>
          <p:nvPr>
            <p:ph idx="1"/>
          </p:nvPr>
        </p:nvPicPr>
        <p:blipFill>
          <a:blip r:embed="rId2" cstate="print"/>
          <a:stretch>
            <a:fillRect/>
          </a:stretch>
        </p:blipFill>
        <p:spPr>
          <a:xfrm>
            <a:off x="2154837" y="1447800"/>
            <a:ext cx="5160363" cy="5181600"/>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6629400" cy="1020762"/>
          </a:xfrm>
        </p:spPr>
        <p:txBody>
          <a:bodyPr>
            <a:normAutofit/>
          </a:bodyPr>
          <a:lstStyle/>
          <a:p>
            <a:r>
              <a:rPr lang="en-US" sz="2800" dirty="0"/>
              <a:t>Next, select the blue Reassign button to reassign the unit.</a:t>
            </a:r>
          </a:p>
        </p:txBody>
      </p:sp>
      <p:pic>
        <p:nvPicPr>
          <p:cNvPr id="4" name="Content Placeholder 3" descr="fss-reassign2.png"/>
          <p:cNvPicPr>
            <a:picLocks noGrp="1" noChangeAspect="1"/>
          </p:cNvPicPr>
          <p:nvPr>
            <p:ph idx="1"/>
          </p:nvPr>
        </p:nvPicPr>
        <p:blipFill>
          <a:blip r:embed="rId2" cstate="print"/>
          <a:stretch>
            <a:fillRect/>
          </a:stretch>
        </p:blipFill>
        <p:spPr>
          <a:xfrm>
            <a:off x="995262" y="1295400"/>
            <a:ext cx="7153476" cy="5257800"/>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Master Training Schedule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7534" y="1600200"/>
            <a:ext cx="7808932" cy="4525963"/>
          </a:xfrm>
        </p:spPr>
      </p:pic>
    </p:spTree>
    <p:extLst>
      <p:ext uri="{BB962C8B-B14F-4D97-AF65-F5344CB8AC3E}">
        <p14:creationId xmlns:p14="http://schemas.microsoft.com/office/powerpoint/2010/main" val="42705962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rPr>
              <a:t>Master Training Schedule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8820" y="1600200"/>
            <a:ext cx="7746360" cy="4525963"/>
          </a:xfrm>
        </p:spPr>
      </p:pic>
    </p:spTree>
    <p:extLst>
      <p:ext uri="{BB962C8B-B14F-4D97-AF65-F5344CB8AC3E}">
        <p14:creationId xmlns:p14="http://schemas.microsoft.com/office/powerpoint/2010/main" val="35414431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rPr>
              <a:t>Master Training Schedule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1675" y="1600200"/>
            <a:ext cx="7840650" cy="4525963"/>
          </a:xfrm>
        </p:spPr>
      </p:pic>
    </p:spTree>
    <p:extLst>
      <p:ext uri="{BB962C8B-B14F-4D97-AF65-F5344CB8AC3E}">
        <p14:creationId xmlns:p14="http://schemas.microsoft.com/office/powerpoint/2010/main" val="1040518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sz="2700" dirty="0"/>
              <a:t>5. </a:t>
            </a:r>
            <a:r>
              <a:rPr lang="en-US" sz="2700" b="1" dirty="0"/>
              <a:t>To view a question, click the View Question button. </a:t>
            </a:r>
            <a:br>
              <a:rPr lang="en-US" b="1" dirty="0"/>
            </a:br>
            <a:endParaRPr lang="en-US"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1447801" y="1451404"/>
            <a:ext cx="6055650" cy="5177996"/>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rPr>
              <a:t>Master Training Schedule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897513"/>
            <a:ext cx="8229600" cy="3931337"/>
          </a:xfrm>
        </p:spPr>
      </p:pic>
    </p:spTree>
    <p:extLst>
      <p:ext uri="{BB962C8B-B14F-4D97-AF65-F5344CB8AC3E}">
        <p14:creationId xmlns:p14="http://schemas.microsoft.com/office/powerpoint/2010/main" val="33749558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rPr>
              <a:t>Master Training Schedule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939428"/>
            <a:ext cx="8229600" cy="3847507"/>
          </a:xfrm>
        </p:spPr>
      </p:pic>
    </p:spTree>
    <p:extLst>
      <p:ext uri="{BB962C8B-B14F-4D97-AF65-F5344CB8AC3E}">
        <p14:creationId xmlns:p14="http://schemas.microsoft.com/office/powerpoint/2010/main" val="1751726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rPr>
              <a:t>Master Training Schedule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371600"/>
            <a:ext cx="8458200" cy="3048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352800"/>
            <a:ext cx="8458200" cy="3505200"/>
          </a:xfrm>
          <a:prstGeom prst="rect">
            <a:avLst/>
          </a:prstGeom>
        </p:spPr>
      </p:pic>
    </p:spTree>
    <p:extLst>
      <p:ext uri="{BB962C8B-B14F-4D97-AF65-F5344CB8AC3E}">
        <p14:creationId xmlns:p14="http://schemas.microsoft.com/office/powerpoint/2010/main" val="31545178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rPr>
              <a:t>Master Training Schedule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524001"/>
            <a:ext cx="8229600" cy="29718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860313"/>
            <a:ext cx="8229600" cy="2950391"/>
          </a:xfrm>
          <a:prstGeom prst="rect">
            <a:avLst/>
          </a:prstGeom>
        </p:spPr>
      </p:pic>
    </p:spTree>
    <p:extLst>
      <p:ext uri="{BB962C8B-B14F-4D97-AF65-F5344CB8AC3E}">
        <p14:creationId xmlns:p14="http://schemas.microsoft.com/office/powerpoint/2010/main" val="13330447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rPr>
              <a:t>Master Training Schedule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447800"/>
            <a:ext cx="8229600" cy="354330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5044966"/>
            <a:ext cx="8450317" cy="1505607"/>
          </a:xfrm>
          <a:prstGeom prst="rect">
            <a:avLst/>
          </a:prstGeom>
        </p:spPr>
      </p:pic>
    </p:spTree>
    <p:extLst>
      <p:ext uri="{BB962C8B-B14F-4D97-AF65-F5344CB8AC3E}">
        <p14:creationId xmlns:p14="http://schemas.microsoft.com/office/powerpoint/2010/main" val="13847366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rPr>
              <a:t>Master Training Schedule</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447800"/>
            <a:ext cx="8229600" cy="3558934"/>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5029200"/>
            <a:ext cx="8229600" cy="1720516"/>
          </a:xfrm>
          <a:prstGeom prst="rect">
            <a:avLst/>
          </a:prstGeom>
        </p:spPr>
      </p:pic>
    </p:spTree>
    <p:extLst>
      <p:ext uri="{BB962C8B-B14F-4D97-AF65-F5344CB8AC3E}">
        <p14:creationId xmlns:p14="http://schemas.microsoft.com/office/powerpoint/2010/main" val="12661660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rPr>
              <a:t>Master Training Schedule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667839"/>
            <a:ext cx="8229600" cy="2390685"/>
          </a:xfrm>
        </p:spPr>
      </p:pic>
    </p:spTree>
    <p:extLst>
      <p:ext uri="{BB962C8B-B14F-4D97-AF65-F5344CB8AC3E}">
        <p14:creationId xmlns:p14="http://schemas.microsoft.com/office/powerpoint/2010/main" val="25396688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a:xfrm>
            <a:off x="-28903" y="1524000"/>
            <a:ext cx="8229600" cy="4525963"/>
          </a:xfrm>
        </p:spPr>
        <p:txBody>
          <a:bodyPr>
            <a:normAutofit/>
          </a:bodyPr>
          <a:lstStyle/>
          <a:p>
            <a:pPr marL="0" indent="0" algn="ctr">
              <a:buNone/>
            </a:pPr>
            <a:r>
              <a:rPr lang="en-US" sz="9600" dirty="0"/>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6705600" cy="1219200"/>
          </a:xfrm>
        </p:spPr>
        <p:txBody>
          <a:bodyPr>
            <a:normAutofit fontScale="90000"/>
          </a:bodyPr>
          <a:lstStyle/>
          <a:p>
            <a:br>
              <a:rPr lang="en-US" dirty="0"/>
            </a:br>
            <a:r>
              <a:rPr lang="en-US" sz="2700" dirty="0"/>
              <a:t>6. To delete a question, click the </a:t>
            </a:r>
            <a:r>
              <a:rPr lang="en-US" sz="2700" b="1" dirty="0"/>
              <a:t>Delete Item button. The Delete Confirmation window appears. </a:t>
            </a:r>
            <a:br>
              <a:rPr lang="en-US" sz="2700" b="1" dirty="0"/>
            </a:br>
            <a:endParaRPr lang="en-US" sz="2700"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1676400" y="1371600"/>
            <a:ext cx="5862901" cy="51816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6553200" cy="1096962"/>
          </a:xfrm>
        </p:spPr>
        <p:txBody>
          <a:bodyPr>
            <a:normAutofit fontScale="90000"/>
          </a:bodyPr>
          <a:lstStyle/>
          <a:p>
            <a:br>
              <a:rPr lang="en-US" dirty="0"/>
            </a:br>
            <a:r>
              <a:rPr lang="en-US" sz="2700" dirty="0"/>
              <a:t>7. To shuffle exam questions, click the </a:t>
            </a:r>
            <a:r>
              <a:rPr lang="en-US" sz="2700" b="1" dirty="0"/>
              <a:t>Shuffle Items button. </a:t>
            </a:r>
            <a:br>
              <a:rPr lang="en-US" b="1" dirty="0"/>
            </a:br>
            <a:endParaRPr lang="en-US"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1640549" y="1600200"/>
            <a:ext cx="5862901" cy="48768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1230</TotalTime>
  <Words>1300</Words>
  <Application>Microsoft Office PowerPoint</Application>
  <PresentationFormat>On-screen Show (4:3)</PresentationFormat>
  <Paragraphs>161</Paragraphs>
  <Slides>77</Slides>
  <Notes>0</Notes>
  <HiddenSlides>2</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77</vt:i4>
      </vt:variant>
    </vt:vector>
  </HeadingPairs>
  <TitlesOfParts>
    <vt:vector size="80" baseType="lpstr">
      <vt:lpstr>Arial</vt:lpstr>
      <vt:lpstr>Calibri</vt:lpstr>
      <vt:lpstr>Office Theme</vt:lpstr>
      <vt:lpstr>          Advanced Curriculum Manager Training                  COL Robinson (USA Ret) &amp; 1SG Miller (USA Ret) </vt:lpstr>
      <vt:lpstr>Key Curriculum Manager Info</vt:lpstr>
      <vt:lpstr>1. To build a custom exam, click the Exam Builder button.  </vt:lpstr>
      <vt:lpstr>2. The Exam Builder window appears.  </vt:lpstr>
      <vt:lpstr> 3. Drilldown to the Unit, Chapter, and Lessons to choose your question.  </vt:lpstr>
      <vt:lpstr>4. Click Add Question to begin adding your exam questions. Your questions appear under Exam Questions to the left of the window. Click Insert Question to add an exam question below the question you highlighted  </vt:lpstr>
      <vt:lpstr> 5. To view a question, click the View Question button.  </vt:lpstr>
      <vt:lpstr> 6. To delete a question, click the Delete Item button. The Delete Confirmation window appears.  </vt:lpstr>
      <vt:lpstr> 7. To shuffle exam questions, click the Shuffle Items button.  </vt:lpstr>
      <vt:lpstr> 8. Continuing adding/deleting questions until you have completed building your exam. When you are finished, click the Save Exam button and name your exam.  </vt:lpstr>
      <vt:lpstr> 9. Your exam is saved. You can open the exam or delete an exam using the Open and Delete Exam buttons.   196</vt:lpstr>
      <vt:lpstr> 1. To administer a self-paced exam, click the Self Paced button.  </vt:lpstr>
      <vt:lpstr>2. Pick up to five exams, and then click the Next button.  NOTE: You must select at least one exam to go to the next step. </vt:lpstr>
      <vt:lpstr> 3. Click the OK button.  </vt:lpstr>
      <vt:lpstr> 4. Exam 1 students click in their clickers. The clicker number highlights on the grid to let students know they were added to the exam.  </vt:lpstr>
      <vt:lpstr>5. The instructor selects the Exam 2 radio button. The students then click in their clickers. The clicker number highlights on the grid to let students know they were added to Exam 2.  NOTE: The instructor can go back and forth between exams to assign Cadets who missed clicking in, or clicked in the wrong exam. If students clicked into the selected exam by accident, they can click again to be removed from the current selected exam. </vt:lpstr>
      <vt:lpstr> 6. When all students click into their correct exams, click the Start Exams button.  </vt:lpstr>
      <vt:lpstr> 7. The Exams Started Popup confirmation window displays. Click the OK button.  </vt:lpstr>
      <vt:lpstr> 8. When exams start, question numbers will show under the clickers instead of exam numbers.  a. Students click: • A-E to enter answers (make sure you do not use higher than MC5 questions)  • F to jump to first unanswered question (if all questions are answered, question box jumps to last question and turns green)  • H to go to next question  • G to go to previous question   </vt:lpstr>
      <vt:lpstr> 9. Explanation of box colors  • Green: Completed Exam  NOTE: When the Cadet finishes answering all questions in the exam, click the F button on the clicker to verify completion.  • Blue: Answered question  • White: Unanswered question  NOTE: If you click in a second answer for an answered question, the box will turn to yellow then back to blue to let you know CM received your new answer.  If your answer is outside the acceptable answer range, the box will turn red then white which means it will set the question to unanswered. </vt:lpstr>
      <vt:lpstr>  When all done, click the End Exams button. You will be prompted if someone has not finished all their questions. If you still choose to end exams, unanswered questions will be recorded and will show as no response in the Instructor Summary report.  </vt:lpstr>
      <vt:lpstr> 1. To add a new question, select Exams from the Menu button options. Click the Exam Builder button.  </vt:lpstr>
      <vt:lpstr> 2. Click the Launch Question Editor button.   </vt:lpstr>
      <vt:lpstr> 3. Click the “+” to expand the tree.  </vt:lpstr>
      <vt:lpstr> 4. Click the lesson title to display the list of question types available (FIT, Vocabulary, or Instructor Designed).  </vt:lpstr>
      <vt:lpstr> 5. New questions built by instructors will be added to the Instructor Designed sub-folder. To add a new question, click the Add Question button.  </vt:lpstr>
      <vt:lpstr> 6. The Setup Question window appears. In the left corner, select the type of question you want to add from the list (for example, “MC4 No Graphic” will display a Multiple Choice question with four choices).  </vt:lpstr>
      <vt:lpstr> 7. Type in your question and answers. Check the box next to the correct answer.  </vt:lpstr>
      <vt:lpstr> 8. After the question is added, click the Red Question mark in the top left corner, then click Save and Close.  </vt:lpstr>
      <vt:lpstr>You can access the Question Display Preference option from either within your lesson presentation or from the Lesson List screen. Click the Menu button and select the Show Prefs option.</vt:lpstr>
      <vt:lpstr>Skills Map</vt:lpstr>
      <vt:lpstr> 1. From the Lesson List screen, click the Menu button, then select Exams.  </vt:lpstr>
      <vt:lpstr>2. Select the Instructor Led button.  The Exam Menu List opens. </vt:lpstr>
      <vt:lpstr>3. Select Personal Skills Map from the list.  Note: When this is selected it will automatically start the Personal Skills Map </vt:lpstr>
      <vt:lpstr> 4. Answer all questions in the Personal Skills Map.  5. When finished, exit the presentation by clicking the Back button. You will then be returned to the Lesson List screen.   346</vt:lpstr>
      <vt:lpstr>6. From the Lesson List screen, click the Menu button, then select Reports.  The Reports Application screen displays. </vt:lpstr>
      <vt:lpstr> 7. Click the Personal Skill Map Quick Print button to generate the report.  </vt:lpstr>
      <vt:lpstr> 8. Select the desired Personal Skills Map Presentation, then click the OK button.  Your graph report will now be sent to the printer.  Note: Selecting the Per Student option will print a Personal Skills Map for each student. </vt:lpstr>
      <vt:lpstr>Graph Report Quick Print </vt:lpstr>
      <vt:lpstr>Success Profiler  The Success Profiler report generates a Personal Skills Map .csv file to use with Success Profiler program. </vt:lpstr>
      <vt:lpstr> To Generate a Success Profiler Report Locally:  </vt:lpstr>
      <vt:lpstr>To Generate a Success Profiler report Locally:  </vt:lpstr>
      <vt:lpstr>     To Generate an Online PSM Report:  1. Click the Online PSM button located on the Main Reports tab.  The Online PSM-Personal Skills Map Exam Required window displays.  2. Click the OK button.    352</vt:lpstr>
      <vt:lpstr>PowerPoint Presentation</vt:lpstr>
      <vt:lpstr>Instructions for uploading the Online PSM Report to the Conover Online website: </vt:lpstr>
      <vt:lpstr>PowerPoint Presentation</vt:lpstr>
      <vt:lpstr>Conover Online</vt:lpstr>
      <vt:lpstr>Common Problems &amp; Questions Here you will find answers to common problems and questions.</vt:lpstr>
      <vt:lpstr>  Comprehensive Training Videos  </vt:lpstr>
      <vt:lpstr>How to use the Report Generator</vt:lpstr>
      <vt:lpstr>Next, choose Report Generator from the options listed on the left-hand side of the screen.</vt:lpstr>
      <vt:lpstr>There are a few options available to you. You can do a report for a single user.</vt:lpstr>
      <vt:lpstr>If you are a System Administrator, you can select System Wide and do a report for all users in the system.</vt:lpstr>
      <vt:lpstr>You can select a group of users.</vt:lpstr>
      <vt:lpstr>Once you have chosen who to make a report for, you will need to select your data range. If you do not select a date range, all dates will be used.</vt:lpstr>
      <vt:lpstr>Next, choose which programs you would like included in your report.</vt:lpstr>
      <vt:lpstr>Choose Generate Report to create your report.</vt:lpstr>
      <vt:lpstr>Your report will be processed in the background. This can take some time depending on which options you selected and how many users you have in the system.</vt:lpstr>
      <vt:lpstr>Once our report is ready, you will be emailed a link. Make sure to check your SPAM folder in case you do not receive the email.</vt:lpstr>
      <vt:lpstr> To reassign an activity in The MECA System, select the blue Show items available for reassignment button. This button will only be available if there are activities available to reassign.</vt:lpstr>
      <vt:lpstr>This will bring up a list of the activities that are available to reassign. With MECA, you can reassign any unit once it has been started.  You can see the percent complete next to the assignment name.  If you re-assign a career area, you will lose all progress in the LAP, Career Planner and Work Sample.  Each assignment will be closed, the report data saved.</vt:lpstr>
      <vt:lpstr>Workplace Readiness Once a user completes an activity in Workplace Readiness, a blue box will highlight the assignment to let you know that the assignment has already been completed, but you can reassign it. All you have to do is check the box and save the assignment.</vt:lpstr>
      <vt:lpstr>  Personal Responsibility  Once a user completes an activity in Personal Responsibility, a blue box will highlight the assignment to let you know that the assignment has already been completed, but you can reassign it. All you have to do is check the box and save the assignment. </vt:lpstr>
      <vt:lpstr> The Success Profiler  Once a user completes an activity in Workplace Readiness, a blue box will highlight the assignment to let you know that the assignment has already been completed, but you can reassign it. All you have to do is check the box and save the assignment. </vt:lpstr>
      <vt:lpstr> Functional Skills System To reassign a unit in Functional Skills, find the unit that you want to reassign.  Units that are assigned are highlighted in green. </vt:lpstr>
      <vt:lpstr>Next, select the blue Reassign button to reassign the unit.</vt:lpstr>
      <vt:lpstr>Master Training Schedule</vt:lpstr>
      <vt:lpstr>Master Training Schedule</vt:lpstr>
      <vt:lpstr>Master Training Schedule</vt:lpstr>
      <vt:lpstr>Master Training Schedule</vt:lpstr>
      <vt:lpstr>Master Training Schedule</vt:lpstr>
      <vt:lpstr>Master Training Schedule</vt:lpstr>
      <vt:lpstr>Master Training Schedule</vt:lpstr>
      <vt:lpstr>Master Training Schedule</vt:lpstr>
      <vt:lpstr>Master Training Schedule</vt:lpstr>
      <vt:lpstr>Master Training Schedule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1SG Sumpter</dc:creator>
  <cp:lastModifiedBy>Anthony Abbott</cp:lastModifiedBy>
  <cp:revision>136</cp:revision>
  <dcterms:created xsi:type="dcterms:W3CDTF">2016-06-02T15:02:50Z</dcterms:created>
  <dcterms:modified xsi:type="dcterms:W3CDTF">2019-10-16T14:08:37Z</dcterms:modified>
</cp:coreProperties>
</file>